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Lst>
  <p:notesMasterIdLst>
    <p:notesMasterId r:id="rId54"/>
  </p:notesMasterIdLst>
  <p:handoutMasterIdLst>
    <p:handoutMasterId r:id="rId55"/>
  </p:handoutMasterIdLst>
  <p:sldIdLst>
    <p:sldId id="345" r:id="rId6"/>
    <p:sldId id="342" r:id="rId7"/>
    <p:sldId id="369" r:id="rId8"/>
    <p:sldId id="368" r:id="rId9"/>
    <p:sldId id="361" r:id="rId10"/>
    <p:sldId id="362" r:id="rId11"/>
    <p:sldId id="363" r:id="rId12"/>
    <p:sldId id="370" r:id="rId13"/>
    <p:sldId id="422" r:id="rId14"/>
    <p:sldId id="376" r:id="rId15"/>
    <p:sldId id="418" r:id="rId16"/>
    <p:sldId id="377" r:id="rId17"/>
    <p:sldId id="419" r:id="rId18"/>
    <p:sldId id="420" r:id="rId19"/>
    <p:sldId id="421" r:id="rId20"/>
    <p:sldId id="373" r:id="rId21"/>
    <p:sldId id="378" r:id="rId22"/>
    <p:sldId id="374" r:id="rId23"/>
    <p:sldId id="375" r:id="rId24"/>
    <p:sldId id="379" r:id="rId25"/>
    <p:sldId id="348" r:id="rId26"/>
    <p:sldId id="350" r:id="rId27"/>
    <p:sldId id="380" r:id="rId28"/>
    <p:sldId id="381" r:id="rId29"/>
    <p:sldId id="383" r:id="rId30"/>
    <p:sldId id="395" r:id="rId31"/>
    <p:sldId id="307" r:id="rId32"/>
    <p:sldId id="396" r:id="rId33"/>
    <p:sldId id="312" r:id="rId34"/>
    <p:sldId id="397" r:id="rId35"/>
    <p:sldId id="398" r:id="rId36"/>
    <p:sldId id="411" r:id="rId37"/>
    <p:sldId id="412" r:id="rId38"/>
    <p:sldId id="399" r:id="rId39"/>
    <p:sldId id="416" r:id="rId40"/>
    <p:sldId id="414" r:id="rId41"/>
    <p:sldId id="401" r:id="rId42"/>
    <p:sldId id="339" r:id="rId43"/>
    <p:sldId id="408" r:id="rId44"/>
    <p:sldId id="341" r:id="rId45"/>
    <p:sldId id="403" r:id="rId46"/>
    <p:sldId id="409" r:id="rId47"/>
    <p:sldId id="344" r:id="rId48"/>
    <p:sldId id="404" r:id="rId49"/>
    <p:sldId id="405" r:id="rId50"/>
    <p:sldId id="400" r:id="rId51"/>
    <p:sldId id="410" r:id="rId52"/>
    <p:sldId id="360" r:id="rId53"/>
  </p:sldIdLst>
  <p:sldSz cx="9601200" cy="548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5CC0D-2D69-4B23-C09E-680DF633E193}" name="Reed, Melinda (OVW)" initials="MR" userId="S::Melinda.Reed@usdoj.gov::191b4149-fb6a-45a4-9041-5b4b636065f1" providerId="AD"/>
  <p188:author id="{F333C319-4624-2A7D-88A2-616FE63AACEC}" name="Hamilton, Anne (OVW)" initials="AH" userId="S::Anne.Hamilton2@usdoj.gov::f1f11888-9385-4684-b974-ade943bc8df1" providerId="AD"/>
  <p188:author id="{A26FBA37-C03B-CA8C-D2A0-214DF4CE2698}" name="Roberts, Elaina (OVW)" initials="ER" userId="S::Elaina.Roberts@usdoj.gov::2f7f4580-9fcd-4db2-b3ba-4faa83819d60" providerId="AD"/>
  <p188:author id="{A3E91DB6-C916-39FD-0607-179D7BDDDBCF}" name="Hamilton, Anne (OVW)" initials="H(" userId="S::anne.hamilton2@usdoj.gov::f1f11888-9385-4684-b974-ade943bc8d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061"/>
    <a:srgbClr val="6D5C88"/>
    <a:srgbClr val="4AA8BB"/>
    <a:srgbClr val="0F153E"/>
    <a:srgbClr val="7C53AA"/>
    <a:srgbClr val="616161"/>
    <a:srgbClr val="9966FF"/>
    <a:srgbClr val="937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0" autoAdjust="0"/>
    <p:restoredTop sz="80538" autoAdjust="0"/>
  </p:normalViewPr>
  <p:slideViewPr>
    <p:cSldViewPr snapToGrid="0">
      <p:cViewPr varScale="1">
        <p:scale>
          <a:sx n="111" d="100"/>
          <a:sy n="111" d="100"/>
        </p:scale>
        <p:origin x="1712" y="192"/>
      </p:cViewPr>
      <p:guideLst/>
    </p:cSldViewPr>
  </p:slideViewPr>
  <p:notesTextViewPr>
    <p:cViewPr>
      <p:scale>
        <a:sx n="1" d="1"/>
        <a:sy n="1" d="1"/>
      </p:scale>
      <p:origin x="0" y="0"/>
    </p:cViewPr>
  </p:notesText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22381-02DE-47E5-A0C0-C0D974FDEA3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5C96167-3867-4DD7-B92B-BC7FD182830B}">
      <dgm:prSet/>
      <dgm:spPr>
        <a:solidFill>
          <a:srgbClr val="6D5C88"/>
        </a:solidFill>
        <a:ln>
          <a:solidFill>
            <a:srgbClr val="6D5C88"/>
          </a:solidFill>
        </a:ln>
      </dgm:spPr>
      <dgm:t>
        <a:bodyPr/>
        <a:lstStyle/>
        <a:p>
          <a:r>
            <a:rPr lang="en-US" b="1" dirty="0">
              <a:latin typeface="Book Antiqua" panose="02040602050305030304" pitchFamily="18" charset="0"/>
            </a:rPr>
            <a:t>Pending Budget Approval </a:t>
          </a:r>
        </a:p>
      </dgm:t>
    </dgm:pt>
    <dgm:pt modelId="{C7108404-D9FE-45BB-86DE-E2F438EF1D47}" type="parTrans" cxnId="{1AA6BF05-5F72-44EB-87D1-27388C2FF05D}">
      <dgm:prSet/>
      <dgm:spPr/>
      <dgm:t>
        <a:bodyPr/>
        <a:lstStyle/>
        <a:p>
          <a:endParaRPr lang="en-US">
            <a:latin typeface="Book Antiqua" panose="02040602050305030304" pitchFamily="18" charset="0"/>
          </a:endParaRPr>
        </a:p>
      </dgm:t>
    </dgm:pt>
    <dgm:pt modelId="{546A6E53-253B-4381-816C-4C4912D0933C}" type="sibTrans" cxnId="{1AA6BF05-5F72-44EB-87D1-27388C2FF05D}">
      <dgm:prSet/>
      <dgm:spPr>
        <a:solidFill>
          <a:srgbClr val="360061"/>
        </a:solidFill>
      </dgm:spPr>
      <dgm:t>
        <a:bodyPr/>
        <a:lstStyle/>
        <a:p>
          <a:endParaRPr lang="en-US">
            <a:latin typeface="Book Antiqua" panose="02040602050305030304" pitchFamily="18" charset="0"/>
          </a:endParaRPr>
        </a:p>
      </dgm:t>
    </dgm:pt>
    <dgm:pt modelId="{D1DE17B8-81E2-4295-A7B5-FE8F541F593C}">
      <dgm:prSet/>
      <dgm:spPr>
        <a:ln w="28575">
          <a:solidFill>
            <a:srgbClr val="360061"/>
          </a:solidFill>
        </a:ln>
      </dgm:spPr>
      <dgm:t>
        <a:bodyPr/>
        <a:lstStyle/>
        <a:p>
          <a:r>
            <a:rPr lang="en-US" dirty="0">
              <a:latin typeface="Book Antiqua" panose="02040602050305030304" pitchFamily="18" charset="0"/>
            </a:rPr>
            <a:t>Only activities related to OVW required trainings</a:t>
          </a:r>
        </a:p>
      </dgm:t>
    </dgm:pt>
    <dgm:pt modelId="{AEF9D3C1-C23E-4D4D-980F-7F00382A98BC}" type="parTrans" cxnId="{74529A4F-B9E0-41D1-A7B5-31F1300A96E4}">
      <dgm:prSet/>
      <dgm:spPr/>
      <dgm:t>
        <a:bodyPr/>
        <a:lstStyle/>
        <a:p>
          <a:endParaRPr lang="en-US">
            <a:latin typeface="Book Antiqua" panose="02040602050305030304" pitchFamily="18" charset="0"/>
          </a:endParaRPr>
        </a:p>
      </dgm:t>
    </dgm:pt>
    <dgm:pt modelId="{B53DB84B-E8BB-4C2B-883B-7D41A04E55EE}" type="sibTrans" cxnId="{74529A4F-B9E0-41D1-A7B5-31F1300A96E4}">
      <dgm:prSet/>
      <dgm:spPr/>
      <dgm:t>
        <a:bodyPr/>
        <a:lstStyle/>
        <a:p>
          <a:endParaRPr lang="en-US">
            <a:latin typeface="Book Antiqua" panose="02040602050305030304" pitchFamily="18" charset="0"/>
          </a:endParaRPr>
        </a:p>
      </dgm:t>
    </dgm:pt>
    <dgm:pt modelId="{28017C84-C9F3-49DB-A32C-9540163AAB06}">
      <dgm:prSet/>
      <dgm:spPr>
        <a:ln w="28575">
          <a:solidFill>
            <a:srgbClr val="360061"/>
          </a:solidFill>
        </a:ln>
      </dgm:spPr>
      <dgm:t>
        <a:bodyPr/>
        <a:lstStyle/>
        <a:p>
          <a:r>
            <a:rPr lang="en-US" dirty="0">
              <a:latin typeface="Book Antiqua"/>
            </a:rPr>
            <a:t>No grant activities except participation in the NGO</a:t>
          </a:r>
        </a:p>
      </dgm:t>
    </dgm:pt>
    <dgm:pt modelId="{F547CD98-0903-488D-A59B-DA2760AA52D3}" type="parTrans" cxnId="{9542EA84-F70A-4554-B59C-F14C06539D3E}">
      <dgm:prSet/>
      <dgm:spPr/>
      <dgm:t>
        <a:bodyPr/>
        <a:lstStyle/>
        <a:p>
          <a:endParaRPr lang="en-US">
            <a:latin typeface="Book Antiqua" panose="02040602050305030304" pitchFamily="18" charset="0"/>
          </a:endParaRPr>
        </a:p>
      </dgm:t>
    </dgm:pt>
    <dgm:pt modelId="{D1ED29C3-1D11-4FEB-944A-3F2584785C8F}" type="sibTrans" cxnId="{9542EA84-F70A-4554-B59C-F14C06539D3E}">
      <dgm:prSet/>
      <dgm:spPr/>
      <dgm:t>
        <a:bodyPr/>
        <a:lstStyle/>
        <a:p>
          <a:endParaRPr lang="en-US">
            <a:latin typeface="Book Antiqua" panose="02040602050305030304" pitchFamily="18" charset="0"/>
          </a:endParaRPr>
        </a:p>
      </dgm:t>
    </dgm:pt>
    <dgm:pt modelId="{CBCBE883-70C4-4DD0-912F-F5E443C50AE3}">
      <dgm:prSet/>
      <dgm:spPr>
        <a:solidFill>
          <a:srgbClr val="6D5C88"/>
        </a:solidFill>
        <a:ln>
          <a:solidFill>
            <a:srgbClr val="6D5C88"/>
          </a:solidFill>
        </a:ln>
      </dgm:spPr>
      <dgm:t>
        <a:bodyPr/>
        <a:lstStyle/>
        <a:p>
          <a:r>
            <a:rPr lang="en-US" b="1" dirty="0">
              <a:latin typeface="Book Antiqua" panose="02040602050305030304" pitchFamily="18" charset="0"/>
            </a:rPr>
            <a:t>Planning Phase (3 – 4 months)</a:t>
          </a:r>
        </a:p>
      </dgm:t>
    </dgm:pt>
    <dgm:pt modelId="{939F7F8D-4A1C-4A60-8D18-A3706ED72193}" type="parTrans" cxnId="{2777E3D9-FD67-4644-AB66-C326FE354CB9}">
      <dgm:prSet/>
      <dgm:spPr/>
      <dgm:t>
        <a:bodyPr/>
        <a:lstStyle/>
        <a:p>
          <a:endParaRPr lang="en-US">
            <a:latin typeface="Book Antiqua" panose="02040602050305030304" pitchFamily="18" charset="0"/>
          </a:endParaRPr>
        </a:p>
      </dgm:t>
    </dgm:pt>
    <dgm:pt modelId="{4D3C1DF3-98E9-4CE4-B43B-F49E805DD54A}" type="sibTrans" cxnId="{2777E3D9-FD67-4644-AB66-C326FE354CB9}">
      <dgm:prSet/>
      <dgm:spPr>
        <a:solidFill>
          <a:srgbClr val="360061"/>
        </a:solidFill>
      </dgm:spPr>
      <dgm:t>
        <a:bodyPr/>
        <a:lstStyle/>
        <a:p>
          <a:endParaRPr lang="en-US">
            <a:latin typeface="Book Antiqua" panose="02040602050305030304" pitchFamily="18" charset="0"/>
          </a:endParaRPr>
        </a:p>
      </dgm:t>
    </dgm:pt>
    <dgm:pt modelId="{FDC1D1B1-67D4-4637-8641-AC3307B2166E}">
      <dgm:prSet/>
      <dgm:spPr>
        <a:ln w="28575">
          <a:solidFill>
            <a:srgbClr val="360061"/>
          </a:solidFill>
        </a:ln>
      </dgm:spPr>
      <dgm:t>
        <a:bodyPr/>
        <a:lstStyle/>
        <a:p>
          <a:r>
            <a:rPr lang="en-US" dirty="0">
              <a:latin typeface="Book Antiqua" panose="02040602050305030304" pitchFamily="18" charset="0"/>
            </a:rPr>
            <a:t>Meet with OVW and Technical Assistance providers</a:t>
          </a:r>
        </a:p>
      </dgm:t>
    </dgm:pt>
    <dgm:pt modelId="{9137E627-73E5-4239-B197-205987F9B5DD}" type="parTrans" cxnId="{356FA65A-4F15-4F5C-AB79-F76B66774EEF}">
      <dgm:prSet/>
      <dgm:spPr/>
      <dgm:t>
        <a:bodyPr/>
        <a:lstStyle/>
        <a:p>
          <a:endParaRPr lang="en-US">
            <a:latin typeface="Book Antiqua" panose="02040602050305030304" pitchFamily="18" charset="0"/>
          </a:endParaRPr>
        </a:p>
      </dgm:t>
    </dgm:pt>
    <dgm:pt modelId="{B69044F7-7A36-4D46-A502-BAD3A7F346A2}" type="sibTrans" cxnId="{356FA65A-4F15-4F5C-AB79-F76B66774EEF}">
      <dgm:prSet/>
      <dgm:spPr/>
      <dgm:t>
        <a:bodyPr/>
        <a:lstStyle/>
        <a:p>
          <a:endParaRPr lang="en-US">
            <a:latin typeface="Book Antiqua" panose="02040602050305030304" pitchFamily="18" charset="0"/>
          </a:endParaRPr>
        </a:p>
      </dgm:t>
    </dgm:pt>
    <dgm:pt modelId="{D1D5E9CD-8F59-4741-8C83-6B2CA5ED285C}">
      <dgm:prSet/>
      <dgm:spPr>
        <a:ln w="28575">
          <a:solidFill>
            <a:srgbClr val="360061"/>
          </a:solidFill>
        </a:ln>
      </dgm:spPr>
      <dgm:t>
        <a:bodyPr/>
        <a:lstStyle/>
        <a:p>
          <a:r>
            <a:rPr lang="en-US" dirty="0">
              <a:latin typeface="Book Antiqua" panose="02040602050305030304" pitchFamily="18" charset="0"/>
            </a:rPr>
            <a:t>Submit policies (your organization and project partners)</a:t>
          </a:r>
        </a:p>
      </dgm:t>
    </dgm:pt>
    <dgm:pt modelId="{2A476AD4-469A-4B6B-B51A-F5993F85DBB2}" type="parTrans" cxnId="{43ABD5FD-D09A-4786-8183-C2223FDAC5D6}">
      <dgm:prSet/>
      <dgm:spPr/>
      <dgm:t>
        <a:bodyPr/>
        <a:lstStyle/>
        <a:p>
          <a:endParaRPr lang="en-US">
            <a:latin typeface="Book Antiqua" panose="02040602050305030304" pitchFamily="18" charset="0"/>
          </a:endParaRPr>
        </a:p>
      </dgm:t>
    </dgm:pt>
    <dgm:pt modelId="{C99DE231-4307-45BC-A3C2-ABCEE551A288}" type="sibTrans" cxnId="{43ABD5FD-D09A-4786-8183-C2223FDAC5D6}">
      <dgm:prSet/>
      <dgm:spPr/>
      <dgm:t>
        <a:bodyPr/>
        <a:lstStyle/>
        <a:p>
          <a:endParaRPr lang="en-US">
            <a:latin typeface="Book Antiqua" panose="02040602050305030304" pitchFamily="18" charset="0"/>
          </a:endParaRPr>
        </a:p>
      </dgm:t>
    </dgm:pt>
    <dgm:pt modelId="{65DACB2C-D2EA-40A7-9477-A5D920C84E68}">
      <dgm:prSet/>
      <dgm:spPr>
        <a:ln w="28575">
          <a:solidFill>
            <a:srgbClr val="360061"/>
          </a:solidFill>
        </a:ln>
      </dgm:spPr>
      <dgm:t>
        <a:bodyPr/>
        <a:lstStyle/>
        <a:p>
          <a:r>
            <a:rPr lang="en-US" dirty="0">
              <a:latin typeface="Book Antiqua"/>
            </a:rPr>
            <a:t>Submit work plan</a:t>
          </a:r>
        </a:p>
      </dgm:t>
    </dgm:pt>
    <dgm:pt modelId="{7CF16A27-DAC2-4CE7-8A59-FBA74E58A58E}" type="parTrans" cxnId="{3C10F558-2E10-48BC-A287-74AD886F57E5}">
      <dgm:prSet/>
      <dgm:spPr/>
      <dgm:t>
        <a:bodyPr/>
        <a:lstStyle/>
        <a:p>
          <a:endParaRPr lang="en-US">
            <a:latin typeface="Book Antiqua" panose="02040602050305030304" pitchFamily="18" charset="0"/>
          </a:endParaRPr>
        </a:p>
      </dgm:t>
    </dgm:pt>
    <dgm:pt modelId="{465391EA-F1FB-49EC-883B-3E4DE90DD8F7}" type="sibTrans" cxnId="{3C10F558-2E10-48BC-A287-74AD886F57E5}">
      <dgm:prSet/>
      <dgm:spPr/>
      <dgm:t>
        <a:bodyPr/>
        <a:lstStyle/>
        <a:p>
          <a:endParaRPr lang="en-US">
            <a:latin typeface="Book Antiqua" panose="02040602050305030304" pitchFamily="18" charset="0"/>
          </a:endParaRPr>
        </a:p>
      </dgm:t>
    </dgm:pt>
    <dgm:pt modelId="{26214128-6174-417F-86A6-B1CE75C6751E}">
      <dgm:prSet/>
      <dgm:spPr>
        <a:solidFill>
          <a:srgbClr val="6D5C88"/>
        </a:solidFill>
        <a:ln>
          <a:solidFill>
            <a:srgbClr val="6D5C88"/>
          </a:solidFill>
        </a:ln>
      </dgm:spPr>
      <dgm:t>
        <a:bodyPr/>
        <a:lstStyle/>
        <a:p>
          <a:r>
            <a:rPr lang="en-US" b="1" dirty="0">
              <a:latin typeface="Book Antiqua" panose="02040602050305030304" pitchFamily="18" charset="0"/>
            </a:rPr>
            <a:t>Implementation</a:t>
          </a:r>
          <a:r>
            <a:rPr lang="en-US" dirty="0">
              <a:latin typeface="Book Antiqua" panose="02040602050305030304" pitchFamily="18" charset="0"/>
            </a:rPr>
            <a:t> </a:t>
          </a:r>
        </a:p>
      </dgm:t>
    </dgm:pt>
    <dgm:pt modelId="{844C55C8-AA00-4C34-B534-0EEECA230C61}" type="parTrans" cxnId="{3CFC30B2-5ADA-44F2-99F4-81BDE1C28955}">
      <dgm:prSet/>
      <dgm:spPr/>
      <dgm:t>
        <a:bodyPr/>
        <a:lstStyle/>
        <a:p>
          <a:endParaRPr lang="en-US">
            <a:latin typeface="Book Antiqua" panose="02040602050305030304" pitchFamily="18" charset="0"/>
          </a:endParaRPr>
        </a:p>
      </dgm:t>
    </dgm:pt>
    <dgm:pt modelId="{46C18D8D-8700-4351-8696-AC84E2416F2E}" type="sibTrans" cxnId="{3CFC30B2-5ADA-44F2-99F4-81BDE1C28955}">
      <dgm:prSet/>
      <dgm:spPr/>
      <dgm:t>
        <a:bodyPr/>
        <a:lstStyle/>
        <a:p>
          <a:endParaRPr lang="en-US">
            <a:latin typeface="Book Antiqua" panose="02040602050305030304" pitchFamily="18" charset="0"/>
          </a:endParaRPr>
        </a:p>
      </dgm:t>
    </dgm:pt>
    <dgm:pt modelId="{C497388E-67EC-4D6E-975F-B23FC223D401}">
      <dgm:prSet/>
      <dgm:spPr>
        <a:ln w="28575">
          <a:solidFill>
            <a:srgbClr val="360061"/>
          </a:solidFill>
        </a:ln>
      </dgm:spPr>
      <dgm:t>
        <a:bodyPr/>
        <a:lstStyle/>
        <a:p>
          <a:pPr rtl="0"/>
          <a:r>
            <a:rPr lang="en-US" dirty="0">
              <a:solidFill>
                <a:schemeClr val="tx1"/>
              </a:solidFill>
              <a:latin typeface="Book Antiqua"/>
            </a:rPr>
            <a:t>Begin project activities</a:t>
          </a:r>
        </a:p>
      </dgm:t>
    </dgm:pt>
    <dgm:pt modelId="{F9355BC6-D094-44D6-B660-9B974E3B7C85}" type="parTrans" cxnId="{B060BDA1-CD91-47A7-9440-D068BDD5CD1C}">
      <dgm:prSet/>
      <dgm:spPr/>
      <dgm:t>
        <a:bodyPr/>
        <a:lstStyle/>
        <a:p>
          <a:endParaRPr lang="en-US"/>
        </a:p>
      </dgm:t>
    </dgm:pt>
    <dgm:pt modelId="{6FEB1986-D61F-496A-9279-93EF52739429}" type="sibTrans" cxnId="{B060BDA1-CD91-47A7-9440-D068BDD5CD1C}">
      <dgm:prSet/>
      <dgm:spPr/>
      <dgm:t>
        <a:bodyPr/>
        <a:lstStyle/>
        <a:p>
          <a:endParaRPr lang="en-US"/>
        </a:p>
      </dgm:t>
    </dgm:pt>
    <dgm:pt modelId="{88ACA38F-2A9D-4BEC-896E-6AA6464EACE5}">
      <dgm:prSet/>
      <dgm:spPr>
        <a:ln w="28575">
          <a:solidFill>
            <a:srgbClr val="360061"/>
          </a:solidFill>
        </a:ln>
      </dgm:spPr>
      <dgm:t>
        <a:bodyPr/>
        <a:lstStyle/>
        <a:p>
          <a:pPr rtl="0"/>
          <a:r>
            <a:rPr lang="en-US" dirty="0">
              <a:solidFill>
                <a:schemeClr val="tx1"/>
              </a:solidFill>
              <a:latin typeface="Book Antiqua"/>
            </a:rPr>
            <a:t>Continue activities and maintain communication with OVW and project partners</a:t>
          </a:r>
        </a:p>
      </dgm:t>
    </dgm:pt>
    <dgm:pt modelId="{53A366B8-A19C-4321-9D1A-C76D29EE1EFA}" type="parTrans" cxnId="{8703E3FD-3FDB-4CBD-AD6A-3D4E6BEBB1D2}">
      <dgm:prSet/>
      <dgm:spPr/>
      <dgm:t>
        <a:bodyPr/>
        <a:lstStyle/>
        <a:p>
          <a:endParaRPr lang="en-US"/>
        </a:p>
      </dgm:t>
    </dgm:pt>
    <dgm:pt modelId="{2EA92A7A-FA39-45E5-8D6B-516E217E0AFA}" type="sibTrans" cxnId="{8703E3FD-3FDB-4CBD-AD6A-3D4E6BEBB1D2}">
      <dgm:prSet/>
      <dgm:spPr/>
      <dgm:t>
        <a:bodyPr/>
        <a:lstStyle/>
        <a:p>
          <a:endParaRPr lang="en-US"/>
        </a:p>
      </dgm:t>
    </dgm:pt>
    <dgm:pt modelId="{688776A9-495B-4ED0-BC2D-695F20557FC0}" type="pres">
      <dgm:prSet presAssocID="{61F22381-02DE-47E5-A0C0-C0D974FDEA3B}" presName="linearFlow" presStyleCnt="0">
        <dgm:presLayoutVars>
          <dgm:dir/>
          <dgm:animLvl val="lvl"/>
          <dgm:resizeHandles val="exact"/>
        </dgm:presLayoutVars>
      </dgm:prSet>
      <dgm:spPr/>
    </dgm:pt>
    <dgm:pt modelId="{D17B147E-E4B8-4C6E-87D3-9CB72D3F8155}" type="pres">
      <dgm:prSet presAssocID="{F5C96167-3867-4DD7-B92B-BC7FD182830B}" presName="composite" presStyleCnt="0"/>
      <dgm:spPr/>
    </dgm:pt>
    <dgm:pt modelId="{D5C4DACC-3B8A-4DFE-BED9-309A1CFE39C2}" type="pres">
      <dgm:prSet presAssocID="{F5C96167-3867-4DD7-B92B-BC7FD182830B}" presName="parTx" presStyleLbl="node1" presStyleIdx="0" presStyleCnt="3">
        <dgm:presLayoutVars>
          <dgm:chMax val="0"/>
          <dgm:chPref val="0"/>
          <dgm:bulletEnabled val="1"/>
        </dgm:presLayoutVars>
      </dgm:prSet>
      <dgm:spPr/>
    </dgm:pt>
    <dgm:pt modelId="{A6407719-A35F-4A95-97F8-D862150A6D4A}" type="pres">
      <dgm:prSet presAssocID="{F5C96167-3867-4DD7-B92B-BC7FD182830B}" presName="parSh" presStyleLbl="node1" presStyleIdx="0" presStyleCnt="3"/>
      <dgm:spPr/>
    </dgm:pt>
    <dgm:pt modelId="{D44173C7-11B0-4ACC-BB78-65831AFBDBAD}" type="pres">
      <dgm:prSet presAssocID="{F5C96167-3867-4DD7-B92B-BC7FD182830B}" presName="desTx" presStyleLbl="fgAcc1" presStyleIdx="0" presStyleCnt="3">
        <dgm:presLayoutVars>
          <dgm:bulletEnabled val="1"/>
        </dgm:presLayoutVars>
      </dgm:prSet>
      <dgm:spPr/>
    </dgm:pt>
    <dgm:pt modelId="{178F24E1-6D8A-4DF9-880A-81FAACBC4126}" type="pres">
      <dgm:prSet presAssocID="{546A6E53-253B-4381-816C-4C4912D0933C}" presName="sibTrans" presStyleLbl="sibTrans2D1" presStyleIdx="0" presStyleCnt="2"/>
      <dgm:spPr/>
    </dgm:pt>
    <dgm:pt modelId="{98D2C7BA-A7D0-4B04-9AA5-07A24FD93BCB}" type="pres">
      <dgm:prSet presAssocID="{546A6E53-253B-4381-816C-4C4912D0933C}" presName="connTx" presStyleLbl="sibTrans2D1" presStyleIdx="0" presStyleCnt="2"/>
      <dgm:spPr/>
    </dgm:pt>
    <dgm:pt modelId="{103F4D49-32EC-4825-8071-8D10E7CE6603}" type="pres">
      <dgm:prSet presAssocID="{CBCBE883-70C4-4DD0-912F-F5E443C50AE3}" presName="composite" presStyleCnt="0"/>
      <dgm:spPr/>
    </dgm:pt>
    <dgm:pt modelId="{5F5F2D75-FA45-491C-886A-4CB53032E4F4}" type="pres">
      <dgm:prSet presAssocID="{CBCBE883-70C4-4DD0-912F-F5E443C50AE3}" presName="parTx" presStyleLbl="node1" presStyleIdx="0" presStyleCnt="3">
        <dgm:presLayoutVars>
          <dgm:chMax val="0"/>
          <dgm:chPref val="0"/>
          <dgm:bulletEnabled val="1"/>
        </dgm:presLayoutVars>
      </dgm:prSet>
      <dgm:spPr/>
    </dgm:pt>
    <dgm:pt modelId="{27F6F4D0-58D8-4B6E-B2DF-27CAB6AB2304}" type="pres">
      <dgm:prSet presAssocID="{CBCBE883-70C4-4DD0-912F-F5E443C50AE3}" presName="parSh" presStyleLbl="node1" presStyleIdx="1" presStyleCnt="3"/>
      <dgm:spPr/>
    </dgm:pt>
    <dgm:pt modelId="{638B31F3-EA3C-42B8-AD7C-3FD8F609CA2E}" type="pres">
      <dgm:prSet presAssocID="{CBCBE883-70C4-4DD0-912F-F5E443C50AE3}" presName="desTx" presStyleLbl="fgAcc1" presStyleIdx="1" presStyleCnt="3">
        <dgm:presLayoutVars>
          <dgm:bulletEnabled val="1"/>
        </dgm:presLayoutVars>
      </dgm:prSet>
      <dgm:spPr/>
    </dgm:pt>
    <dgm:pt modelId="{8933E4E1-AF82-4CAC-BFEC-B133D678792B}" type="pres">
      <dgm:prSet presAssocID="{4D3C1DF3-98E9-4CE4-B43B-F49E805DD54A}" presName="sibTrans" presStyleLbl="sibTrans2D1" presStyleIdx="1" presStyleCnt="2"/>
      <dgm:spPr/>
    </dgm:pt>
    <dgm:pt modelId="{22877EE5-2F11-4F65-B381-A890FE80866F}" type="pres">
      <dgm:prSet presAssocID="{4D3C1DF3-98E9-4CE4-B43B-F49E805DD54A}" presName="connTx" presStyleLbl="sibTrans2D1" presStyleIdx="1" presStyleCnt="2"/>
      <dgm:spPr/>
    </dgm:pt>
    <dgm:pt modelId="{2B074021-C4F9-420F-8B8B-8C1DCDE1C9D7}" type="pres">
      <dgm:prSet presAssocID="{26214128-6174-417F-86A6-B1CE75C6751E}" presName="composite" presStyleCnt="0"/>
      <dgm:spPr/>
    </dgm:pt>
    <dgm:pt modelId="{73679407-998B-4E2E-815D-4B2FA960941C}" type="pres">
      <dgm:prSet presAssocID="{26214128-6174-417F-86A6-B1CE75C6751E}" presName="parTx" presStyleLbl="node1" presStyleIdx="1" presStyleCnt="3">
        <dgm:presLayoutVars>
          <dgm:chMax val="0"/>
          <dgm:chPref val="0"/>
          <dgm:bulletEnabled val="1"/>
        </dgm:presLayoutVars>
      </dgm:prSet>
      <dgm:spPr/>
    </dgm:pt>
    <dgm:pt modelId="{69E1FA76-85A8-4A42-BCF3-15F7F6B047FD}" type="pres">
      <dgm:prSet presAssocID="{26214128-6174-417F-86A6-B1CE75C6751E}" presName="parSh" presStyleLbl="node1" presStyleIdx="2" presStyleCnt="3"/>
      <dgm:spPr/>
    </dgm:pt>
    <dgm:pt modelId="{18F4FA20-7597-41FC-9E63-DCC7ECA9D7CD}" type="pres">
      <dgm:prSet presAssocID="{26214128-6174-417F-86A6-B1CE75C6751E}" presName="desTx" presStyleLbl="fgAcc1" presStyleIdx="2" presStyleCnt="3">
        <dgm:presLayoutVars>
          <dgm:bulletEnabled val="1"/>
        </dgm:presLayoutVars>
      </dgm:prSet>
      <dgm:spPr/>
    </dgm:pt>
  </dgm:ptLst>
  <dgm:cxnLst>
    <dgm:cxn modelId="{1AA6BF05-5F72-44EB-87D1-27388C2FF05D}" srcId="{61F22381-02DE-47E5-A0C0-C0D974FDEA3B}" destId="{F5C96167-3867-4DD7-B92B-BC7FD182830B}" srcOrd="0" destOrd="0" parTransId="{C7108404-D9FE-45BB-86DE-E2F438EF1D47}" sibTransId="{546A6E53-253B-4381-816C-4C4912D0933C}"/>
    <dgm:cxn modelId="{345FEF10-0163-491D-9454-C8C21E8DA5C8}" type="presOf" srcId="{F5C96167-3867-4DD7-B92B-BC7FD182830B}" destId="{D5C4DACC-3B8A-4DFE-BED9-309A1CFE39C2}" srcOrd="0" destOrd="0" presId="urn:microsoft.com/office/officeart/2005/8/layout/process3"/>
    <dgm:cxn modelId="{EC4A8C2D-4A1D-4E95-A6CB-99550F58F753}" type="presOf" srcId="{D1DE17B8-81E2-4295-A7B5-FE8F541F593C}" destId="{D44173C7-11B0-4ACC-BB78-65831AFBDBAD}" srcOrd="0" destOrd="0" presId="urn:microsoft.com/office/officeart/2005/8/layout/process3"/>
    <dgm:cxn modelId="{D2C8BD3D-EAF1-487E-8B15-6C01212256B5}" type="presOf" srcId="{CBCBE883-70C4-4DD0-912F-F5E443C50AE3}" destId="{27F6F4D0-58D8-4B6E-B2DF-27CAB6AB2304}" srcOrd="1" destOrd="0" presId="urn:microsoft.com/office/officeart/2005/8/layout/process3"/>
    <dgm:cxn modelId="{163BC24E-9CDC-4316-8E24-9866DE527F6A}" type="presOf" srcId="{F5C96167-3867-4DD7-B92B-BC7FD182830B}" destId="{A6407719-A35F-4A95-97F8-D862150A6D4A}" srcOrd="1" destOrd="0" presId="urn:microsoft.com/office/officeart/2005/8/layout/process3"/>
    <dgm:cxn modelId="{74529A4F-B9E0-41D1-A7B5-31F1300A96E4}" srcId="{F5C96167-3867-4DD7-B92B-BC7FD182830B}" destId="{D1DE17B8-81E2-4295-A7B5-FE8F541F593C}" srcOrd="0" destOrd="0" parTransId="{AEF9D3C1-C23E-4D4D-980F-7F00382A98BC}" sibTransId="{B53DB84B-E8BB-4C2B-883B-7D41A04E55EE}"/>
    <dgm:cxn modelId="{B800DB50-509F-46B1-9CCD-FA214135028B}" type="presOf" srcId="{546A6E53-253B-4381-816C-4C4912D0933C}" destId="{98D2C7BA-A7D0-4B04-9AA5-07A24FD93BCB}" srcOrd="1" destOrd="0" presId="urn:microsoft.com/office/officeart/2005/8/layout/process3"/>
    <dgm:cxn modelId="{3C10F558-2E10-48BC-A287-74AD886F57E5}" srcId="{CBCBE883-70C4-4DD0-912F-F5E443C50AE3}" destId="{65DACB2C-D2EA-40A7-9477-A5D920C84E68}" srcOrd="2" destOrd="0" parTransId="{7CF16A27-DAC2-4CE7-8A59-FBA74E58A58E}" sibTransId="{465391EA-F1FB-49EC-883B-3E4DE90DD8F7}"/>
    <dgm:cxn modelId="{356FA65A-4F15-4F5C-AB79-F76B66774EEF}" srcId="{CBCBE883-70C4-4DD0-912F-F5E443C50AE3}" destId="{FDC1D1B1-67D4-4637-8641-AC3307B2166E}" srcOrd="0" destOrd="0" parTransId="{9137E627-73E5-4239-B197-205987F9B5DD}" sibTransId="{B69044F7-7A36-4D46-A502-BAD3A7F346A2}"/>
    <dgm:cxn modelId="{0F396069-E16B-464A-A267-C9743DB775DB}" type="presOf" srcId="{FDC1D1B1-67D4-4637-8641-AC3307B2166E}" destId="{638B31F3-EA3C-42B8-AD7C-3FD8F609CA2E}" srcOrd="0" destOrd="0" presId="urn:microsoft.com/office/officeart/2005/8/layout/process3"/>
    <dgm:cxn modelId="{387B8E6D-275E-4C89-A7AB-8E838EF55C64}" type="presOf" srcId="{61F22381-02DE-47E5-A0C0-C0D974FDEA3B}" destId="{688776A9-495B-4ED0-BC2D-695F20557FC0}" srcOrd="0" destOrd="0" presId="urn:microsoft.com/office/officeart/2005/8/layout/process3"/>
    <dgm:cxn modelId="{BB5C8471-B9D6-47AC-A5D7-68FFA4C59D37}" type="presOf" srcId="{D1D5E9CD-8F59-4741-8C83-6B2CA5ED285C}" destId="{638B31F3-EA3C-42B8-AD7C-3FD8F609CA2E}" srcOrd="0" destOrd="1" presId="urn:microsoft.com/office/officeart/2005/8/layout/process3"/>
    <dgm:cxn modelId="{E748957C-0FCB-48E0-8BE4-15B22062EC2A}" type="presOf" srcId="{546A6E53-253B-4381-816C-4C4912D0933C}" destId="{178F24E1-6D8A-4DF9-880A-81FAACBC4126}" srcOrd="0" destOrd="0" presId="urn:microsoft.com/office/officeart/2005/8/layout/process3"/>
    <dgm:cxn modelId="{B732787D-7918-4D7F-9EF7-CB5213D9C696}" type="presOf" srcId="{CBCBE883-70C4-4DD0-912F-F5E443C50AE3}" destId="{5F5F2D75-FA45-491C-886A-4CB53032E4F4}" srcOrd="0" destOrd="0" presId="urn:microsoft.com/office/officeart/2005/8/layout/process3"/>
    <dgm:cxn modelId="{F949657E-41BD-424F-BFE6-BAD83A96E3C2}" type="presOf" srcId="{C497388E-67EC-4D6E-975F-B23FC223D401}" destId="{18F4FA20-7597-41FC-9E63-DCC7ECA9D7CD}" srcOrd="0" destOrd="0" presId="urn:microsoft.com/office/officeart/2005/8/layout/process3"/>
    <dgm:cxn modelId="{9542EA84-F70A-4554-B59C-F14C06539D3E}" srcId="{F5C96167-3867-4DD7-B92B-BC7FD182830B}" destId="{28017C84-C9F3-49DB-A32C-9540163AAB06}" srcOrd="1" destOrd="0" parTransId="{F547CD98-0903-488D-A59B-DA2760AA52D3}" sibTransId="{D1ED29C3-1D11-4FEB-944A-3F2584785C8F}"/>
    <dgm:cxn modelId="{E536728D-3029-416C-83AD-527026096209}" type="presOf" srcId="{26214128-6174-417F-86A6-B1CE75C6751E}" destId="{69E1FA76-85A8-4A42-BCF3-15F7F6B047FD}" srcOrd="1" destOrd="0" presId="urn:microsoft.com/office/officeart/2005/8/layout/process3"/>
    <dgm:cxn modelId="{7D7F1198-9147-4FC3-A26C-098BCA395AFA}" type="presOf" srcId="{4D3C1DF3-98E9-4CE4-B43B-F49E805DD54A}" destId="{22877EE5-2F11-4F65-B381-A890FE80866F}" srcOrd="1" destOrd="0" presId="urn:microsoft.com/office/officeart/2005/8/layout/process3"/>
    <dgm:cxn modelId="{B060BDA1-CD91-47A7-9440-D068BDD5CD1C}" srcId="{26214128-6174-417F-86A6-B1CE75C6751E}" destId="{C497388E-67EC-4D6E-975F-B23FC223D401}" srcOrd="0" destOrd="0" parTransId="{F9355BC6-D094-44D6-B660-9B974E3B7C85}" sibTransId="{6FEB1986-D61F-496A-9279-93EF52739429}"/>
    <dgm:cxn modelId="{3CFC30B2-5ADA-44F2-99F4-81BDE1C28955}" srcId="{61F22381-02DE-47E5-A0C0-C0D974FDEA3B}" destId="{26214128-6174-417F-86A6-B1CE75C6751E}" srcOrd="2" destOrd="0" parTransId="{844C55C8-AA00-4C34-B534-0EEECA230C61}" sibTransId="{46C18D8D-8700-4351-8696-AC84E2416F2E}"/>
    <dgm:cxn modelId="{94CA8CB3-F8EA-4F3A-9CDB-99BB3368F5F6}" type="presOf" srcId="{28017C84-C9F3-49DB-A32C-9540163AAB06}" destId="{D44173C7-11B0-4ACC-BB78-65831AFBDBAD}" srcOrd="0" destOrd="1" presId="urn:microsoft.com/office/officeart/2005/8/layout/process3"/>
    <dgm:cxn modelId="{8E3E40C7-399D-43A9-A00A-8AEB33D0BAD5}" type="presOf" srcId="{65DACB2C-D2EA-40A7-9477-A5D920C84E68}" destId="{638B31F3-EA3C-42B8-AD7C-3FD8F609CA2E}" srcOrd="0" destOrd="2" presId="urn:microsoft.com/office/officeart/2005/8/layout/process3"/>
    <dgm:cxn modelId="{2777E3D9-FD67-4644-AB66-C326FE354CB9}" srcId="{61F22381-02DE-47E5-A0C0-C0D974FDEA3B}" destId="{CBCBE883-70C4-4DD0-912F-F5E443C50AE3}" srcOrd="1" destOrd="0" parTransId="{939F7F8D-4A1C-4A60-8D18-A3706ED72193}" sibTransId="{4D3C1DF3-98E9-4CE4-B43B-F49E805DD54A}"/>
    <dgm:cxn modelId="{FE6B3ADD-23F8-4A4C-8380-DDCF80D191EE}" type="presOf" srcId="{26214128-6174-417F-86A6-B1CE75C6751E}" destId="{73679407-998B-4E2E-815D-4B2FA960941C}" srcOrd="0" destOrd="0" presId="urn:microsoft.com/office/officeart/2005/8/layout/process3"/>
    <dgm:cxn modelId="{F7CFDAE9-F19E-45EE-B19E-927F5D09E8DF}" type="presOf" srcId="{88ACA38F-2A9D-4BEC-896E-6AA6464EACE5}" destId="{18F4FA20-7597-41FC-9E63-DCC7ECA9D7CD}" srcOrd="0" destOrd="1" presId="urn:microsoft.com/office/officeart/2005/8/layout/process3"/>
    <dgm:cxn modelId="{D994BBFA-47CC-43BD-9F89-1ED0C0DD7D1D}" type="presOf" srcId="{4D3C1DF3-98E9-4CE4-B43B-F49E805DD54A}" destId="{8933E4E1-AF82-4CAC-BFEC-B133D678792B}" srcOrd="0" destOrd="0" presId="urn:microsoft.com/office/officeart/2005/8/layout/process3"/>
    <dgm:cxn modelId="{43ABD5FD-D09A-4786-8183-C2223FDAC5D6}" srcId="{CBCBE883-70C4-4DD0-912F-F5E443C50AE3}" destId="{D1D5E9CD-8F59-4741-8C83-6B2CA5ED285C}" srcOrd="1" destOrd="0" parTransId="{2A476AD4-469A-4B6B-B51A-F5993F85DBB2}" sibTransId="{C99DE231-4307-45BC-A3C2-ABCEE551A288}"/>
    <dgm:cxn modelId="{8703E3FD-3FDB-4CBD-AD6A-3D4E6BEBB1D2}" srcId="{26214128-6174-417F-86A6-B1CE75C6751E}" destId="{88ACA38F-2A9D-4BEC-896E-6AA6464EACE5}" srcOrd="1" destOrd="0" parTransId="{53A366B8-A19C-4321-9D1A-C76D29EE1EFA}" sibTransId="{2EA92A7A-FA39-45E5-8D6B-516E217E0AFA}"/>
    <dgm:cxn modelId="{66ED39A1-72E4-4AD4-B4AB-BEEEBE15B139}" type="presParOf" srcId="{688776A9-495B-4ED0-BC2D-695F20557FC0}" destId="{D17B147E-E4B8-4C6E-87D3-9CB72D3F8155}" srcOrd="0" destOrd="0" presId="urn:microsoft.com/office/officeart/2005/8/layout/process3"/>
    <dgm:cxn modelId="{7D5CEA40-CA35-46C9-A8EE-601AA1E25BF4}" type="presParOf" srcId="{D17B147E-E4B8-4C6E-87D3-9CB72D3F8155}" destId="{D5C4DACC-3B8A-4DFE-BED9-309A1CFE39C2}" srcOrd="0" destOrd="0" presId="urn:microsoft.com/office/officeart/2005/8/layout/process3"/>
    <dgm:cxn modelId="{313E20A3-A9E9-4293-98D6-740B8FE37030}" type="presParOf" srcId="{D17B147E-E4B8-4C6E-87D3-9CB72D3F8155}" destId="{A6407719-A35F-4A95-97F8-D862150A6D4A}" srcOrd="1" destOrd="0" presId="urn:microsoft.com/office/officeart/2005/8/layout/process3"/>
    <dgm:cxn modelId="{A084AE5E-93B2-4D27-927D-E110B087348D}" type="presParOf" srcId="{D17B147E-E4B8-4C6E-87D3-9CB72D3F8155}" destId="{D44173C7-11B0-4ACC-BB78-65831AFBDBAD}" srcOrd="2" destOrd="0" presId="urn:microsoft.com/office/officeart/2005/8/layout/process3"/>
    <dgm:cxn modelId="{6B9AFAFB-A577-4326-8CFE-60FFF34FD5A5}" type="presParOf" srcId="{688776A9-495B-4ED0-BC2D-695F20557FC0}" destId="{178F24E1-6D8A-4DF9-880A-81FAACBC4126}" srcOrd="1" destOrd="0" presId="urn:microsoft.com/office/officeart/2005/8/layout/process3"/>
    <dgm:cxn modelId="{0603B003-E9F2-4F74-B1F8-3218106518AF}" type="presParOf" srcId="{178F24E1-6D8A-4DF9-880A-81FAACBC4126}" destId="{98D2C7BA-A7D0-4B04-9AA5-07A24FD93BCB}" srcOrd="0" destOrd="0" presId="urn:microsoft.com/office/officeart/2005/8/layout/process3"/>
    <dgm:cxn modelId="{AECD598F-3DFC-4311-B2BE-A58B65A0295D}" type="presParOf" srcId="{688776A9-495B-4ED0-BC2D-695F20557FC0}" destId="{103F4D49-32EC-4825-8071-8D10E7CE6603}" srcOrd="2" destOrd="0" presId="urn:microsoft.com/office/officeart/2005/8/layout/process3"/>
    <dgm:cxn modelId="{89519C2A-5E18-4FB8-A368-25CC220D7701}" type="presParOf" srcId="{103F4D49-32EC-4825-8071-8D10E7CE6603}" destId="{5F5F2D75-FA45-491C-886A-4CB53032E4F4}" srcOrd="0" destOrd="0" presId="urn:microsoft.com/office/officeart/2005/8/layout/process3"/>
    <dgm:cxn modelId="{A3B75669-F80B-4057-BEAA-3BE7DD220C3C}" type="presParOf" srcId="{103F4D49-32EC-4825-8071-8D10E7CE6603}" destId="{27F6F4D0-58D8-4B6E-B2DF-27CAB6AB2304}" srcOrd="1" destOrd="0" presId="urn:microsoft.com/office/officeart/2005/8/layout/process3"/>
    <dgm:cxn modelId="{26A4B1EF-865A-4023-A416-5D4B97341C04}" type="presParOf" srcId="{103F4D49-32EC-4825-8071-8D10E7CE6603}" destId="{638B31F3-EA3C-42B8-AD7C-3FD8F609CA2E}" srcOrd="2" destOrd="0" presId="urn:microsoft.com/office/officeart/2005/8/layout/process3"/>
    <dgm:cxn modelId="{1DDDD496-08A4-4C8B-BD39-3AE962DFCF7A}" type="presParOf" srcId="{688776A9-495B-4ED0-BC2D-695F20557FC0}" destId="{8933E4E1-AF82-4CAC-BFEC-B133D678792B}" srcOrd="3" destOrd="0" presId="urn:microsoft.com/office/officeart/2005/8/layout/process3"/>
    <dgm:cxn modelId="{295DCECB-0EA7-468B-80D9-1EAEC0280B02}" type="presParOf" srcId="{8933E4E1-AF82-4CAC-BFEC-B133D678792B}" destId="{22877EE5-2F11-4F65-B381-A890FE80866F}" srcOrd="0" destOrd="0" presId="urn:microsoft.com/office/officeart/2005/8/layout/process3"/>
    <dgm:cxn modelId="{EF5C6236-AAA2-451F-9E56-768B5055A259}" type="presParOf" srcId="{688776A9-495B-4ED0-BC2D-695F20557FC0}" destId="{2B074021-C4F9-420F-8B8B-8C1DCDE1C9D7}" srcOrd="4" destOrd="0" presId="urn:microsoft.com/office/officeart/2005/8/layout/process3"/>
    <dgm:cxn modelId="{BB5930FB-F5B4-49AD-A194-D0B1B55FF8F4}" type="presParOf" srcId="{2B074021-C4F9-420F-8B8B-8C1DCDE1C9D7}" destId="{73679407-998B-4E2E-815D-4B2FA960941C}" srcOrd="0" destOrd="0" presId="urn:microsoft.com/office/officeart/2005/8/layout/process3"/>
    <dgm:cxn modelId="{0BCDBE6A-D644-482D-8A5F-19998DC7BC99}" type="presParOf" srcId="{2B074021-C4F9-420F-8B8B-8C1DCDE1C9D7}" destId="{69E1FA76-85A8-4A42-BCF3-15F7F6B047FD}" srcOrd="1" destOrd="0" presId="urn:microsoft.com/office/officeart/2005/8/layout/process3"/>
    <dgm:cxn modelId="{2B1939B1-325B-4FAB-9074-024CAB068B29}" type="presParOf" srcId="{2B074021-C4F9-420F-8B8B-8C1DCDE1C9D7}" destId="{18F4FA20-7597-41FC-9E63-DCC7ECA9D7C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4C73F-C583-4057-8823-849C031016C8}"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57B28788-6FDA-4C03-8E05-DC86DCA1C640}">
      <dgm:prSet/>
      <dgm:spPr>
        <a:solidFill>
          <a:srgbClr val="0F153E"/>
        </a:solidFill>
        <a:ln>
          <a:solidFill>
            <a:schemeClr val="tx2"/>
          </a:solidFill>
        </a:ln>
      </dgm:spPr>
      <dgm:t>
        <a:bodyPr/>
        <a:lstStyle/>
        <a:p>
          <a:r>
            <a:rPr lang="en-US" dirty="0"/>
            <a:t>Purpose 1</a:t>
          </a:r>
        </a:p>
      </dgm:t>
    </dgm:pt>
    <dgm:pt modelId="{A75D9B90-E869-4F1D-B65E-DE5C691F9909}" type="parTrans" cxnId="{1F444140-4834-45A1-BDCF-754260B113A4}">
      <dgm:prSet/>
      <dgm:spPr/>
      <dgm:t>
        <a:bodyPr/>
        <a:lstStyle/>
        <a:p>
          <a:endParaRPr lang="en-US"/>
        </a:p>
      </dgm:t>
    </dgm:pt>
    <dgm:pt modelId="{76EBF8BF-E34C-4133-85E3-D6093687D557}" type="sibTrans" cxnId="{1F444140-4834-45A1-BDCF-754260B113A4}">
      <dgm:prSet/>
      <dgm:spPr/>
      <dgm:t>
        <a:bodyPr/>
        <a:lstStyle/>
        <a:p>
          <a:endParaRPr lang="en-US"/>
        </a:p>
      </dgm:t>
    </dgm:pt>
    <dgm:pt modelId="{1FABE78C-22C2-4066-B950-8568A1C26C04}">
      <dgm:prSet/>
      <dgm:spPr>
        <a:noFill/>
        <a:ln>
          <a:solidFill>
            <a:schemeClr val="tx2">
              <a:alpha val="90000"/>
            </a:schemeClr>
          </a:solidFill>
        </a:ln>
      </dgm:spPr>
      <dgm:t>
        <a:bodyPr/>
        <a:lstStyle/>
        <a:p>
          <a:r>
            <a:rPr lang="en-US" dirty="0"/>
            <a:t>Purpose Area 1 – </a:t>
          </a:r>
          <a:r>
            <a:rPr lang="en-US" b="1" dirty="0">
              <a:solidFill>
                <a:srgbClr val="4AA8BB"/>
              </a:solidFill>
            </a:rPr>
            <a:t>Children Exposed </a:t>
          </a:r>
          <a:r>
            <a:rPr lang="en-US" dirty="0"/>
            <a:t>to Violence and Abuse (ages 0-10)</a:t>
          </a:r>
        </a:p>
      </dgm:t>
    </dgm:pt>
    <dgm:pt modelId="{BFF11A22-9027-46D9-8082-7DC36EBA39D4}" type="parTrans" cxnId="{CA729805-DCC4-470F-B6D9-73C059FED1D0}">
      <dgm:prSet/>
      <dgm:spPr/>
      <dgm:t>
        <a:bodyPr/>
        <a:lstStyle/>
        <a:p>
          <a:endParaRPr lang="en-US"/>
        </a:p>
      </dgm:t>
    </dgm:pt>
    <dgm:pt modelId="{93070A6A-0A26-4137-9695-BB0D139A12B3}" type="sibTrans" cxnId="{CA729805-DCC4-470F-B6D9-73C059FED1D0}">
      <dgm:prSet/>
      <dgm:spPr/>
      <dgm:t>
        <a:bodyPr/>
        <a:lstStyle/>
        <a:p>
          <a:endParaRPr lang="en-US"/>
        </a:p>
      </dgm:t>
    </dgm:pt>
    <dgm:pt modelId="{C94996B9-EB26-4E1A-B5CF-3BA717E4BCC7}">
      <dgm:prSet/>
      <dgm:spPr>
        <a:solidFill>
          <a:srgbClr val="0F153E"/>
        </a:solidFill>
        <a:ln>
          <a:solidFill>
            <a:schemeClr val="tx2"/>
          </a:solidFill>
        </a:ln>
      </dgm:spPr>
      <dgm:t>
        <a:bodyPr/>
        <a:lstStyle/>
        <a:p>
          <a:r>
            <a:rPr lang="en-US" dirty="0"/>
            <a:t>Purpose 2</a:t>
          </a:r>
        </a:p>
      </dgm:t>
    </dgm:pt>
    <dgm:pt modelId="{E221734F-C36F-406F-90AB-5CBC55A4DE3F}" type="parTrans" cxnId="{6CAA4F67-42CF-46F0-AC3A-200978633B72}">
      <dgm:prSet/>
      <dgm:spPr/>
      <dgm:t>
        <a:bodyPr/>
        <a:lstStyle/>
        <a:p>
          <a:endParaRPr lang="en-US"/>
        </a:p>
      </dgm:t>
    </dgm:pt>
    <dgm:pt modelId="{ADB9B8B3-5703-44C7-BD19-AF9D1FAB25E4}" type="sibTrans" cxnId="{6CAA4F67-42CF-46F0-AC3A-200978633B72}">
      <dgm:prSet/>
      <dgm:spPr/>
      <dgm:t>
        <a:bodyPr/>
        <a:lstStyle/>
        <a:p>
          <a:endParaRPr lang="en-US"/>
        </a:p>
      </dgm:t>
    </dgm:pt>
    <dgm:pt modelId="{BFF17E89-7BB4-443C-A48B-D86827AD0F8F}">
      <dgm:prSet/>
      <dgm:spPr>
        <a:noFill/>
        <a:ln>
          <a:solidFill>
            <a:schemeClr val="tx2">
              <a:alpha val="90000"/>
            </a:schemeClr>
          </a:solidFill>
        </a:ln>
      </dgm:spPr>
      <dgm:t>
        <a:bodyPr/>
        <a:lstStyle/>
        <a:p>
          <a:r>
            <a:rPr lang="en-US" dirty="0"/>
            <a:t>Purpose Area 2 – Creating </a:t>
          </a:r>
          <a:r>
            <a:rPr lang="en-US" b="1" dirty="0">
              <a:solidFill>
                <a:srgbClr val="4AA8BB"/>
              </a:solidFill>
            </a:rPr>
            <a:t>Safer Communities for Youth</a:t>
          </a:r>
          <a:r>
            <a:rPr lang="en-US" dirty="0"/>
            <a:t>: Prevention, Intervention, Treatment, and Response to Youth (ages 11-24)</a:t>
          </a:r>
        </a:p>
      </dgm:t>
    </dgm:pt>
    <dgm:pt modelId="{58DB941F-51A8-41D7-9B7D-7039D3ACB7B9}" type="parTrans" cxnId="{B1D42145-169C-4020-BC8B-6C68BB370A13}">
      <dgm:prSet/>
      <dgm:spPr/>
      <dgm:t>
        <a:bodyPr/>
        <a:lstStyle/>
        <a:p>
          <a:endParaRPr lang="en-US"/>
        </a:p>
      </dgm:t>
    </dgm:pt>
    <dgm:pt modelId="{4B08E648-A239-4C2E-B1F2-303E538C9AA7}" type="sibTrans" cxnId="{B1D42145-169C-4020-BC8B-6C68BB370A13}">
      <dgm:prSet/>
      <dgm:spPr/>
      <dgm:t>
        <a:bodyPr/>
        <a:lstStyle/>
        <a:p>
          <a:endParaRPr lang="en-US"/>
        </a:p>
      </dgm:t>
    </dgm:pt>
    <dgm:pt modelId="{5DED2940-9D0D-4E09-A8FA-5D97FC934CB2}">
      <dgm:prSet/>
      <dgm:spPr>
        <a:solidFill>
          <a:srgbClr val="0F153E"/>
        </a:solidFill>
        <a:ln>
          <a:solidFill>
            <a:schemeClr val="tx2"/>
          </a:solidFill>
        </a:ln>
      </dgm:spPr>
      <dgm:t>
        <a:bodyPr/>
        <a:lstStyle/>
        <a:p>
          <a:r>
            <a:rPr lang="en-US" dirty="0"/>
            <a:t>Purpose 3</a:t>
          </a:r>
        </a:p>
      </dgm:t>
    </dgm:pt>
    <dgm:pt modelId="{56601D9A-95D7-43FF-805B-C14078C8EE13}" type="parTrans" cxnId="{0975B66E-C138-46FA-8314-E0A46DF09F49}">
      <dgm:prSet/>
      <dgm:spPr/>
      <dgm:t>
        <a:bodyPr/>
        <a:lstStyle/>
        <a:p>
          <a:endParaRPr lang="en-US"/>
        </a:p>
      </dgm:t>
    </dgm:pt>
    <dgm:pt modelId="{121F11E2-9697-40E0-8818-D9914CD86D3B}" type="sibTrans" cxnId="{0975B66E-C138-46FA-8314-E0A46DF09F49}">
      <dgm:prSet/>
      <dgm:spPr/>
      <dgm:t>
        <a:bodyPr/>
        <a:lstStyle/>
        <a:p>
          <a:endParaRPr lang="en-US"/>
        </a:p>
      </dgm:t>
    </dgm:pt>
    <dgm:pt modelId="{270B129E-27C5-4074-9269-0313A26F7327}">
      <dgm:prSet/>
      <dgm:spPr>
        <a:noFill/>
        <a:ln>
          <a:solidFill>
            <a:schemeClr val="tx2">
              <a:alpha val="90000"/>
            </a:schemeClr>
          </a:solidFill>
        </a:ln>
      </dgm:spPr>
      <dgm:t>
        <a:bodyPr/>
        <a:lstStyle/>
        <a:p>
          <a:r>
            <a:rPr lang="en-US" dirty="0"/>
            <a:t>Purpose Area 3 </a:t>
          </a:r>
          <a:r>
            <a:rPr lang="en-US" b="0" dirty="0">
              <a:solidFill>
                <a:schemeClr val="tx1"/>
              </a:solidFill>
            </a:rPr>
            <a:t>–</a:t>
          </a:r>
          <a:r>
            <a:rPr lang="en-US" b="1" dirty="0">
              <a:solidFill>
                <a:srgbClr val="4AA8BB"/>
              </a:solidFill>
            </a:rPr>
            <a:t> School based </a:t>
          </a:r>
          <a:r>
            <a:rPr lang="en-US" dirty="0"/>
            <a:t>Prevention, Intervention, and Response (ages 5-19)</a:t>
          </a:r>
        </a:p>
      </dgm:t>
    </dgm:pt>
    <dgm:pt modelId="{70AAEBE6-FEF1-47DC-8C30-706A39ADD307}" type="parTrans" cxnId="{71708F6D-4A03-4638-BB11-9EBE7A19859A}">
      <dgm:prSet/>
      <dgm:spPr/>
      <dgm:t>
        <a:bodyPr/>
        <a:lstStyle/>
        <a:p>
          <a:endParaRPr lang="en-US"/>
        </a:p>
      </dgm:t>
    </dgm:pt>
    <dgm:pt modelId="{100B2D99-73E0-4C21-A948-499F1F05EB93}" type="sibTrans" cxnId="{71708F6D-4A03-4638-BB11-9EBE7A19859A}">
      <dgm:prSet/>
      <dgm:spPr/>
      <dgm:t>
        <a:bodyPr/>
        <a:lstStyle/>
        <a:p>
          <a:endParaRPr lang="en-US"/>
        </a:p>
      </dgm:t>
    </dgm:pt>
    <dgm:pt modelId="{156AAFC3-CDEF-4C33-A00F-CE44798BAAB3}" type="pres">
      <dgm:prSet presAssocID="{EE74C73F-C583-4057-8823-849C031016C8}" presName="Name0" presStyleCnt="0">
        <dgm:presLayoutVars>
          <dgm:dir/>
          <dgm:animLvl val="lvl"/>
          <dgm:resizeHandles val="exact"/>
        </dgm:presLayoutVars>
      </dgm:prSet>
      <dgm:spPr/>
    </dgm:pt>
    <dgm:pt modelId="{40F7A02F-B96D-455D-9709-625FE7FE5439}" type="pres">
      <dgm:prSet presAssocID="{57B28788-6FDA-4C03-8E05-DC86DCA1C640}" presName="linNode" presStyleCnt="0"/>
      <dgm:spPr/>
    </dgm:pt>
    <dgm:pt modelId="{08CA5828-B549-409F-A56D-AB79710A739F}" type="pres">
      <dgm:prSet presAssocID="{57B28788-6FDA-4C03-8E05-DC86DCA1C640}" presName="parentText" presStyleLbl="alignNode1" presStyleIdx="0" presStyleCnt="3">
        <dgm:presLayoutVars>
          <dgm:chMax val="1"/>
          <dgm:bulletEnabled/>
        </dgm:presLayoutVars>
      </dgm:prSet>
      <dgm:spPr/>
    </dgm:pt>
    <dgm:pt modelId="{BF52D1CD-E6B6-4A19-BD21-7CA51DA4E86E}" type="pres">
      <dgm:prSet presAssocID="{57B28788-6FDA-4C03-8E05-DC86DCA1C640}" presName="descendantText" presStyleLbl="alignAccFollowNode1" presStyleIdx="0" presStyleCnt="3">
        <dgm:presLayoutVars>
          <dgm:bulletEnabled/>
        </dgm:presLayoutVars>
      </dgm:prSet>
      <dgm:spPr/>
    </dgm:pt>
    <dgm:pt modelId="{6E5AFF63-A6C7-44F7-BB02-D9C8D74BA10F}" type="pres">
      <dgm:prSet presAssocID="{76EBF8BF-E34C-4133-85E3-D6093687D557}" presName="sp" presStyleCnt="0"/>
      <dgm:spPr/>
    </dgm:pt>
    <dgm:pt modelId="{43975C39-5D01-4D31-B70C-2D5EDAE3903C}" type="pres">
      <dgm:prSet presAssocID="{C94996B9-EB26-4E1A-B5CF-3BA717E4BCC7}" presName="linNode" presStyleCnt="0"/>
      <dgm:spPr/>
    </dgm:pt>
    <dgm:pt modelId="{681E2CE2-D02D-408B-9B9A-13DC7EB8ED9F}" type="pres">
      <dgm:prSet presAssocID="{C94996B9-EB26-4E1A-B5CF-3BA717E4BCC7}" presName="parentText" presStyleLbl="alignNode1" presStyleIdx="1" presStyleCnt="3">
        <dgm:presLayoutVars>
          <dgm:chMax val="1"/>
          <dgm:bulletEnabled/>
        </dgm:presLayoutVars>
      </dgm:prSet>
      <dgm:spPr/>
    </dgm:pt>
    <dgm:pt modelId="{1C2AD1F6-9C0F-412A-9355-CED47FEFA2C6}" type="pres">
      <dgm:prSet presAssocID="{C94996B9-EB26-4E1A-B5CF-3BA717E4BCC7}" presName="descendantText" presStyleLbl="alignAccFollowNode1" presStyleIdx="1" presStyleCnt="3">
        <dgm:presLayoutVars>
          <dgm:bulletEnabled/>
        </dgm:presLayoutVars>
      </dgm:prSet>
      <dgm:spPr/>
    </dgm:pt>
    <dgm:pt modelId="{2F38D1F0-1919-4A71-8EBF-242BD200B7C6}" type="pres">
      <dgm:prSet presAssocID="{ADB9B8B3-5703-44C7-BD19-AF9D1FAB25E4}" presName="sp" presStyleCnt="0"/>
      <dgm:spPr/>
    </dgm:pt>
    <dgm:pt modelId="{F55FED02-0DBB-4405-81E0-ECAC239B67C4}" type="pres">
      <dgm:prSet presAssocID="{5DED2940-9D0D-4E09-A8FA-5D97FC934CB2}" presName="linNode" presStyleCnt="0"/>
      <dgm:spPr/>
    </dgm:pt>
    <dgm:pt modelId="{B619C582-68A5-467B-B0D2-58303C7058A9}" type="pres">
      <dgm:prSet presAssocID="{5DED2940-9D0D-4E09-A8FA-5D97FC934CB2}" presName="parentText" presStyleLbl="alignNode1" presStyleIdx="2" presStyleCnt="3">
        <dgm:presLayoutVars>
          <dgm:chMax val="1"/>
          <dgm:bulletEnabled/>
        </dgm:presLayoutVars>
      </dgm:prSet>
      <dgm:spPr/>
    </dgm:pt>
    <dgm:pt modelId="{40D5D1A3-13A6-4FC3-B014-AEA88374A633}" type="pres">
      <dgm:prSet presAssocID="{5DED2940-9D0D-4E09-A8FA-5D97FC934CB2}" presName="descendantText" presStyleLbl="alignAccFollowNode1" presStyleIdx="2" presStyleCnt="3">
        <dgm:presLayoutVars>
          <dgm:bulletEnabled/>
        </dgm:presLayoutVars>
      </dgm:prSet>
      <dgm:spPr/>
    </dgm:pt>
  </dgm:ptLst>
  <dgm:cxnLst>
    <dgm:cxn modelId="{CA729805-DCC4-470F-B6D9-73C059FED1D0}" srcId="{57B28788-6FDA-4C03-8E05-DC86DCA1C640}" destId="{1FABE78C-22C2-4066-B950-8568A1C26C04}" srcOrd="0" destOrd="0" parTransId="{BFF11A22-9027-46D9-8082-7DC36EBA39D4}" sibTransId="{93070A6A-0A26-4137-9695-BB0D139A12B3}"/>
    <dgm:cxn modelId="{3582B42F-DF1B-449D-A2FB-D40628753978}" type="presOf" srcId="{C94996B9-EB26-4E1A-B5CF-3BA717E4BCC7}" destId="{681E2CE2-D02D-408B-9B9A-13DC7EB8ED9F}" srcOrd="0" destOrd="0" presId="urn:microsoft.com/office/officeart/2016/7/layout/VerticalSolidActionList"/>
    <dgm:cxn modelId="{B00DD43A-45C4-4447-A7E5-17FF854D3E8E}" type="presOf" srcId="{BFF17E89-7BB4-443C-A48B-D86827AD0F8F}" destId="{1C2AD1F6-9C0F-412A-9355-CED47FEFA2C6}" srcOrd="0" destOrd="0" presId="urn:microsoft.com/office/officeart/2016/7/layout/VerticalSolidActionList"/>
    <dgm:cxn modelId="{1F444140-4834-45A1-BDCF-754260B113A4}" srcId="{EE74C73F-C583-4057-8823-849C031016C8}" destId="{57B28788-6FDA-4C03-8E05-DC86DCA1C640}" srcOrd="0" destOrd="0" parTransId="{A75D9B90-E869-4F1D-B65E-DE5C691F9909}" sibTransId="{76EBF8BF-E34C-4133-85E3-D6093687D557}"/>
    <dgm:cxn modelId="{B10ED944-91EC-4AAB-B9E8-0FF4494EA409}" type="presOf" srcId="{57B28788-6FDA-4C03-8E05-DC86DCA1C640}" destId="{08CA5828-B549-409F-A56D-AB79710A739F}" srcOrd="0" destOrd="0" presId="urn:microsoft.com/office/officeart/2016/7/layout/VerticalSolidActionList"/>
    <dgm:cxn modelId="{B1D42145-169C-4020-BC8B-6C68BB370A13}" srcId="{C94996B9-EB26-4E1A-B5CF-3BA717E4BCC7}" destId="{BFF17E89-7BB4-443C-A48B-D86827AD0F8F}" srcOrd="0" destOrd="0" parTransId="{58DB941F-51A8-41D7-9B7D-7039D3ACB7B9}" sibTransId="{4B08E648-A239-4C2E-B1F2-303E538C9AA7}"/>
    <dgm:cxn modelId="{9B772850-059E-48F0-9769-1B0BB93A4060}" type="presOf" srcId="{EE74C73F-C583-4057-8823-849C031016C8}" destId="{156AAFC3-CDEF-4C33-A00F-CE44798BAAB3}" srcOrd="0" destOrd="0" presId="urn:microsoft.com/office/officeart/2016/7/layout/VerticalSolidActionList"/>
    <dgm:cxn modelId="{72266C51-3DDE-4FDA-98D8-BBF2AEBBF28B}" type="presOf" srcId="{270B129E-27C5-4074-9269-0313A26F7327}" destId="{40D5D1A3-13A6-4FC3-B014-AEA88374A633}" srcOrd="0" destOrd="0" presId="urn:microsoft.com/office/officeart/2016/7/layout/VerticalSolidActionList"/>
    <dgm:cxn modelId="{6CAA4F67-42CF-46F0-AC3A-200978633B72}" srcId="{EE74C73F-C583-4057-8823-849C031016C8}" destId="{C94996B9-EB26-4E1A-B5CF-3BA717E4BCC7}" srcOrd="1" destOrd="0" parTransId="{E221734F-C36F-406F-90AB-5CBC55A4DE3F}" sibTransId="{ADB9B8B3-5703-44C7-BD19-AF9D1FAB25E4}"/>
    <dgm:cxn modelId="{71708F6D-4A03-4638-BB11-9EBE7A19859A}" srcId="{5DED2940-9D0D-4E09-A8FA-5D97FC934CB2}" destId="{270B129E-27C5-4074-9269-0313A26F7327}" srcOrd="0" destOrd="0" parTransId="{70AAEBE6-FEF1-47DC-8C30-706A39ADD307}" sibTransId="{100B2D99-73E0-4C21-A948-499F1F05EB93}"/>
    <dgm:cxn modelId="{0975B66E-C138-46FA-8314-E0A46DF09F49}" srcId="{EE74C73F-C583-4057-8823-849C031016C8}" destId="{5DED2940-9D0D-4E09-A8FA-5D97FC934CB2}" srcOrd="2" destOrd="0" parTransId="{56601D9A-95D7-43FF-805B-C14078C8EE13}" sibTransId="{121F11E2-9697-40E0-8818-D9914CD86D3B}"/>
    <dgm:cxn modelId="{3A168D89-1CB4-494F-AF03-38DEBDC00AB4}" type="presOf" srcId="{1FABE78C-22C2-4066-B950-8568A1C26C04}" destId="{BF52D1CD-E6B6-4A19-BD21-7CA51DA4E86E}" srcOrd="0" destOrd="0" presId="urn:microsoft.com/office/officeart/2016/7/layout/VerticalSolidActionList"/>
    <dgm:cxn modelId="{F82790C4-4024-4B36-B95F-E7DE242BECF5}" type="presOf" srcId="{5DED2940-9D0D-4E09-A8FA-5D97FC934CB2}" destId="{B619C582-68A5-467B-B0D2-58303C7058A9}" srcOrd="0" destOrd="0" presId="urn:microsoft.com/office/officeart/2016/7/layout/VerticalSolidActionList"/>
    <dgm:cxn modelId="{F50CB0CD-BDAD-4B11-A542-F07C9EE0C76F}" type="presParOf" srcId="{156AAFC3-CDEF-4C33-A00F-CE44798BAAB3}" destId="{40F7A02F-B96D-455D-9709-625FE7FE5439}" srcOrd="0" destOrd="0" presId="urn:microsoft.com/office/officeart/2016/7/layout/VerticalSolidActionList"/>
    <dgm:cxn modelId="{D504B6FB-C5D6-4991-B9B8-65E8DA54189C}" type="presParOf" srcId="{40F7A02F-B96D-455D-9709-625FE7FE5439}" destId="{08CA5828-B549-409F-A56D-AB79710A739F}" srcOrd="0" destOrd="0" presId="urn:microsoft.com/office/officeart/2016/7/layout/VerticalSolidActionList"/>
    <dgm:cxn modelId="{39C43860-EEF2-42CA-837A-6C45F725E0B8}" type="presParOf" srcId="{40F7A02F-B96D-455D-9709-625FE7FE5439}" destId="{BF52D1CD-E6B6-4A19-BD21-7CA51DA4E86E}" srcOrd="1" destOrd="0" presId="urn:microsoft.com/office/officeart/2016/7/layout/VerticalSolidActionList"/>
    <dgm:cxn modelId="{B266B18E-8BFE-4500-86D4-7C95F7A981A4}" type="presParOf" srcId="{156AAFC3-CDEF-4C33-A00F-CE44798BAAB3}" destId="{6E5AFF63-A6C7-44F7-BB02-D9C8D74BA10F}" srcOrd="1" destOrd="0" presId="urn:microsoft.com/office/officeart/2016/7/layout/VerticalSolidActionList"/>
    <dgm:cxn modelId="{35E0262A-E421-4A1D-AE04-3FF9DDB5EAD3}" type="presParOf" srcId="{156AAFC3-CDEF-4C33-A00F-CE44798BAAB3}" destId="{43975C39-5D01-4D31-B70C-2D5EDAE3903C}" srcOrd="2" destOrd="0" presId="urn:microsoft.com/office/officeart/2016/7/layout/VerticalSolidActionList"/>
    <dgm:cxn modelId="{8CB0147E-F45F-4E13-AB15-D951FFB27FC5}" type="presParOf" srcId="{43975C39-5D01-4D31-B70C-2D5EDAE3903C}" destId="{681E2CE2-D02D-408B-9B9A-13DC7EB8ED9F}" srcOrd="0" destOrd="0" presId="urn:microsoft.com/office/officeart/2016/7/layout/VerticalSolidActionList"/>
    <dgm:cxn modelId="{4DDB42FA-034E-43C8-9C18-E8C0C879BAF4}" type="presParOf" srcId="{43975C39-5D01-4D31-B70C-2D5EDAE3903C}" destId="{1C2AD1F6-9C0F-412A-9355-CED47FEFA2C6}" srcOrd="1" destOrd="0" presId="urn:microsoft.com/office/officeart/2016/7/layout/VerticalSolidActionList"/>
    <dgm:cxn modelId="{3574DC32-2595-4357-9F46-75BE37D9A494}" type="presParOf" srcId="{156AAFC3-CDEF-4C33-A00F-CE44798BAAB3}" destId="{2F38D1F0-1919-4A71-8EBF-242BD200B7C6}" srcOrd="3" destOrd="0" presId="urn:microsoft.com/office/officeart/2016/7/layout/VerticalSolidActionList"/>
    <dgm:cxn modelId="{51BEA5F5-90B3-406E-A908-BDDA8E9847AF}" type="presParOf" srcId="{156AAFC3-CDEF-4C33-A00F-CE44798BAAB3}" destId="{F55FED02-0DBB-4405-81E0-ECAC239B67C4}" srcOrd="4" destOrd="0" presId="urn:microsoft.com/office/officeart/2016/7/layout/VerticalSolidActionList"/>
    <dgm:cxn modelId="{A3CD0C4F-C989-4F93-9332-3842E35906F4}" type="presParOf" srcId="{F55FED02-0DBB-4405-81E0-ECAC239B67C4}" destId="{B619C582-68A5-467B-B0D2-58303C7058A9}" srcOrd="0" destOrd="0" presId="urn:microsoft.com/office/officeart/2016/7/layout/VerticalSolidActionList"/>
    <dgm:cxn modelId="{A969E173-DCCC-449C-A6A4-09E40E3AABDD}" type="presParOf" srcId="{F55FED02-0DBB-4405-81E0-ECAC239B67C4}" destId="{40D5D1A3-13A6-4FC3-B014-AEA88374A633}" srcOrd="1" destOrd="0" presId="urn:microsoft.com/office/officeart/2016/7/layout/VerticalSolid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B9983-312D-43BF-87CE-B69B812F4FC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5A3006B-725D-4223-9318-990EFB8767E4}">
      <dgm:prSet custT="1"/>
      <dgm:spPr/>
      <dgm:t>
        <a:bodyPr/>
        <a:lstStyle/>
        <a:p>
          <a:pPr>
            <a:defRPr cap="all"/>
          </a:pPr>
          <a:r>
            <a:rPr lang="en-US" sz="1400" b="0" cap="none" dirty="0">
              <a:solidFill>
                <a:schemeClr val="tx1"/>
              </a:solidFill>
              <a:latin typeface="Book Antiqua" panose="02040602050305030304" pitchFamily="18" charset="0"/>
            </a:rPr>
            <a:t>Attend OVW-sponsored trainings</a:t>
          </a:r>
        </a:p>
      </dgm:t>
    </dgm:pt>
    <dgm:pt modelId="{9C139C6B-B1E0-49BC-8EFE-0306536894FF}" type="parTrans" cxnId="{BB8FB741-D3B2-4BE1-8608-67CD54E44892}">
      <dgm:prSet/>
      <dgm:spPr/>
      <dgm:t>
        <a:bodyPr/>
        <a:lstStyle/>
        <a:p>
          <a:endParaRPr lang="en-US"/>
        </a:p>
      </dgm:t>
    </dgm:pt>
    <dgm:pt modelId="{3AB68A34-2626-4C00-A832-75595D49C7C0}" type="sibTrans" cxnId="{BB8FB741-D3B2-4BE1-8608-67CD54E44892}">
      <dgm:prSet/>
      <dgm:spPr/>
      <dgm:t>
        <a:bodyPr/>
        <a:lstStyle/>
        <a:p>
          <a:endParaRPr lang="en-US"/>
        </a:p>
      </dgm:t>
    </dgm:pt>
    <dgm:pt modelId="{BB067EF3-8BC7-41AF-A0A4-3BE11B9DA29B}">
      <dgm:prSet custT="1"/>
      <dgm:spPr/>
      <dgm:t>
        <a:bodyPr/>
        <a:lstStyle/>
        <a:p>
          <a:pPr>
            <a:defRPr cap="all"/>
          </a:pPr>
          <a:r>
            <a:rPr lang="en-US" sz="1400" cap="none" dirty="0">
              <a:latin typeface="Book Antiqua" panose="02040602050305030304" pitchFamily="18" charset="0"/>
            </a:rPr>
            <a:t>Create or expand CCRs</a:t>
          </a:r>
        </a:p>
      </dgm:t>
    </dgm:pt>
    <dgm:pt modelId="{1D6A33ED-ACAA-474E-9D52-34A9BD28C3BF}" type="parTrans" cxnId="{410C8388-D62B-46B1-9380-97328711C8B5}">
      <dgm:prSet/>
      <dgm:spPr/>
      <dgm:t>
        <a:bodyPr/>
        <a:lstStyle/>
        <a:p>
          <a:endParaRPr lang="en-US"/>
        </a:p>
      </dgm:t>
    </dgm:pt>
    <dgm:pt modelId="{3810E245-B899-454F-AC63-E5E7123CE750}" type="sibTrans" cxnId="{410C8388-D62B-46B1-9380-97328711C8B5}">
      <dgm:prSet/>
      <dgm:spPr/>
      <dgm:t>
        <a:bodyPr/>
        <a:lstStyle/>
        <a:p>
          <a:endParaRPr lang="en-US"/>
        </a:p>
      </dgm:t>
    </dgm:pt>
    <dgm:pt modelId="{FCCDAA51-BB60-435A-B74F-1F5B3EE4C214}">
      <dgm:prSet custT="1"/>
      <dgm:spPr/>
      <dgm:t>
        <a:bodyPr/>
        <a:lstStyle/>
        <a:p>
          <a:pPr>
            <a:defRPr cap="all"/>
          </a:pPr>
          <a:r>
            <a:rPr lang="en-US" sz="1400" cap="none" dirty="0">
              <a:latin typeface="Book Antiqua" panose="02040602050305030304" pitchFamily="18" charset="0"/>
            </a:rPr>
            <a:t>Provide crisis intervention at all events</a:t>
          </a:r>
        </a:p>
      </dgm:t>
    </dgm:pt>
    <dgm:pt modelId="{59C595C4-4502-4FC6-AD3E-BA6816387DA9}" type="parTrans" cxnId="{17B0FE54-57AC-4DDC-B699-FF85EEB3C137}">
      <dgm:prSet/>
      <dgm:spPr/>
      <dgm:t>
        <a:bodyPr/>
        <a:lstStyle/>
        <a:p>
          <a:endParaRPr lang="en-US"/>
        </a:p>
      </dgm:t>
    </dgm:pt>
    <dgm:pt modelId="{C93AF5CA-D61F-49D8-B9B0-361839690795}" type="sibTrans" cxnId="{17B0FE54-57AC-4DDC-B699-FF85EEB3C137}">
      <dgm:prSet/>
      <dgm:spPr/>
      <dgm:t>
        <a:bodyPr/>
        <a:lstStyle/>
        <a:p>
          <a:endParaRPr lang="en-US"/>
        </a:p>
      </dgm:t>
    </dgm:pt>
    <dgm:pt modelId="{D6FBC1D1-F1F2-4653-8ED2-DEF5F550C453}">
      <dgm:prSet custT="1"/>
      <dgm:spPr/>
      <dgm:t>
        <a:bodyPr/>
        <a:lstStyle/>
        <a:p>
          <a:pPr>
            <a:defRPr cap="all"/>
          </a:pPr>
          <a:r>
            <a:rPr lang="en-US" sz="1400" cap="none" dirty="0">
              <a:latin typeface="Book Antiqua" panose="02040602050305030304" pitchFamily="18" charset="0"/>
            </a:rPr>
            <a:t>Participate in planning phase</a:t>
          </a:r>
        </a:p>
      </dgm:t>
    </dgm:pt>
    <dgm:pt modelId="{BAAA04B8-6883-4963-9335-E53BC578D21A}" type="parTrans" cxnId="{6AC5F58A-2728-4F93-AACC-4C08E87F2ACB}">
      <dgm:prSet/>
      <dgm:spPr/>
      <dgm:t>
        <a:bodyPr/>
        <a:lstStyle/>
        <a:p>
          <a:endParaRPr lang="en-US"/>
        </a:p>
      </dgm:t>
    </dgm:pt>
    <dgm:pt modelId="{9B770757-A93D-448E-B0BD-51725C462E6F}" type="sibTrans" cxnId="{6AC5F58A-2728-4F93-AACC-4C08E87F2ACB}">
      <dgm:prSet/>
      <dgm:spPr/>
      <dgm:t>
        <a:bodyPr/>
        <a:lstStyle/>
        <a:p>
          <a:endParaRPr lang="en-US"/>
        </a:p>
      </dgm:t>
    </dgm:pt>
    <dgm:pt modelId="{1DD55496-B2AB-4D51-9F0B-259B67FB022E}">
      <dgm:prSet custT="1"/>
      <dgm:spPr/>
      <dgm:t>
        <a:bodyPr/>
        <a:lstStyle/>
        <a:p>
          <a:pPr>
            <a:defRPr cap="all"/>
          </a:pPr>
          <a:r>
            <a:rPr lang="en-US" sz="1400" cap="none" dirty="0">
              <a:latin typeface="Book Antiqua" panose="02040602050305030304" pitchFamily="18" charset="0"/>
            </a:rPr>
            <a:t>Ensure activities are audience specific</a:t>
          </a:r>
        </a:p>
      </dgm:t>
    </dgm:pt>
    <dgm:pt modelId="{BFC61DC7-D781-436A-9D66-86FBE6B172EF}" type="parTrans" cxnId="{D6A1B71A-BF1D-470D-87AC-DA61DF0E77BF}">
      <dgm:prSet/>
      <dgm:spPr/>
      <dgm:t>
        <a:bodyPr/>
        <a:lstStyle/>
        <a:p>
          <a:endParaRPr lang="en-US"/>
        </a:p>
      </dgm:t>
    </dgm:pt>
    <dgm:pt modelId="{6A29F51C-9E80-4F8C-B0A2-53E7616207B0}" type="sibTrans" cxnId="{D6A1B71A-BF1D-470D-87AC-DA61DF0E77BF}">
      <dgm:prSet/>
      <dgm:spPr/>
      <dgm:t>
        <a:bodyPr/>
        <a:lstStyle/>
        <a:p>
          <a:endParaRPr lang="en-US"/>
        </a:p>
      </dgm:t>
    </dgm:pt>
    <dgm:pt modelId="{AB616299-E141-41F8-8F4C-5599A94DAFCA}">
      <dgm:prSet custT="1"/>
      <dgm:spPr/>
      <dgm:t>
        <a:bodyPr/>
        <a:lstStyle/>
        <a:p>
          <a:pPr>
            <a:defRPr cap="all"/>
          </a:pPr>
          <a:r>
            <a:rPr lang="en-US" sz="1400" cap="none" dirty="0">
              <a:latin typeface="Book Antiqua" panose="02040602050305030304" pitchFamily="18" charset="0"/>
            </a:rPr>
            <a:t>Develop activities targeted to specific age groups</a:t>
          </a:r>
        </a:p>
      </dgm:t>
    </dgm:pt>
    <dgm:pt modelId="{55F1E633-3F10-4EBB-B8EE-8EB6751495E3}" type="parTrans" cxnId="{E2A6CDC0-5F53-4CBD-9A93-856423A655A5}">
      <dgm:prSet/>
      <dgm:spPr/>
      <dgm:t>
        <a:bodyPr/>
        <a:lstStyle/>
        <a:p>
          <a:endParaRPr lang="en-US"/>
        </a:p>
      </dgm:t>
    </dgm:pt>
    <dgm:pt modelId="{2DC6E685-BBB8-481F-AEDC-8F64D43C9753}" type="sibTrans" cxnId="{E2A6CDC0-5F53-4CBD-9A93-856423A655A5}">
      <dgm:prSet/>
      <dgm:spPr/>
      <dgm:t>
        <a:bodyPr/>
        <a:lstStyle/>
        <a:p>
          <a:endParaRPr lang="en-US"/>
        </a:p>
      </dgm:t>
    </dgm:pt>
    <dgm:pt modelId="{85C32E78-8624-47E6-B2D2-4D51C9CF0910}">
      <dgm:prSet custT="1"/>
      <dgm:spPr/>
      <dgm:t>
        <a:bodyPr/>
        <a:lstStyle/>
        <a:p>
          <a:pPr>
            <a:defRPr cap="all"/>
          </a:pPr>
          <a:r>
            <a:rPr lang="en-US" sz="1400" cap="none" dirty="0">
              <a:latin typeface="Book Antiqua" panose="02040602050305030304" pitchFamily="18" charset="0"/>
            </a:rPr>
            <a:t>Engage community partners in project</a:t>
          </a:r>
        </a:p>
      </dgm:t>
    </dgm:pt>
    <dgm:pt modelId="{B02C6752-64C0-458F-B7D6-6C389E56F0BE}" type="parTrans" cxnId="{3935CDC3-4DC1-4847-8642-796B2C390A2D}">
      <dgm:prSet/>
      <dgm:spPr/>
      <dgm:t>
        <a:bodyPr/>
        <a:lstStyle/>
        <a:p>
          <a:endParaRPr lang="en-US"/>
        </a:p>
      </dgm:t>
    </dgm:pt>
    <dgm:pt modelId="{DD916F14-8583-402E-B57B-72E7C67331BE}" type="sibTrans" cxnId="{3935CDC3-4DC1-4847-8642-796B2C390A2D}">
      <dgm:prSet/>
      <dgm:spPr/>
      <dgm:t>
        <a:bodyPr/>
        <a:lstStyle/>
        <a:p>
          <a:endParaRPr lang="en-US"/>
        </a:p>
      </dgm:t>
    </dgm:pt>
    <dgm:pt modelId="{2233252C-424A-45F9-91D5-B655661C092A}" type="pres">
      <dgm:prSet presAssocID="{9BCB9983-312D-43BF-87CE-B69B812F4FC1}" presName="root" presStyleCnt="0">
        <dgm:presLayoutVars>
          <dgm:dir/>
          <dgm:resizeHandles val="exact"/>
        </dgm:presLayoutVars>
      </dgm:prSet>
      <dgm:spPr/>
    </dgm:pt>
    <dgm:pt modelId="{2AF30F76-B626-414A-9510-E9EF1C315DCE}" type="pres">
      <dgm:prSet presAssocID="{F5A3006B-725D-4223-9318-990EFB8767E4}" presName="compNode" presStyleCnt="0"/>
      <dgm:spPr/>
    </dgm:pt>
    <dgm:pt modelId="{A0028178-33D8-4B96-BA00-65BFF762F989}" type="pres">
      <dgm:prSet presAssocID="{F5A3006B-725D-4223-9318-990EFB8767E4}" presName="iconBgRect" presStyleLbl="bgShp" presStyleIdx="0" presStyleCnt="7"/>
      <dgm:spPr>
        <a:solidFill>
          <a:schemeClr val="accent5">
            <a:lumMod val="60000"/>
            <a:lumOff val="40000"/>
          </a:schemeClr>
        </a:solidFill>
      </dgm:spPr>
    </dgm:pt>
    <dgm:pt modelId="{8431217C-67B4-4B8E-BFFD-1BFBE5DD3EC8}" type="pres">
      <dgm:prSet presAssocID="{F5A3006B-725D-4223-9318-990EFB8767E4}" presName="iconRect" presStyleLbl="node1" presStyleIdx="0" presStyleCnt="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noFill/>
        </a:ln>
      </dgm:spPr>
    </dgm:pt>
    <dgm:pt modelId="{56B94B77-677F-4EF8-83BD-4DE33FD79827}" type="pres">
      <dgm:prSet presAssocID="{F5A3006B-725D-4223-9318-990EFB8767E4}" presName="spaceRect" presStyleCnt="0"/>
      <dgm:spPr/>
    </dgm:pt>
    <dgm:pt modelId="{929354B9-6BF0-4C9F-B9B5-6AB4028288D8}" type="pres">
      <dgm:prSet presAssocID="{F5A3006B-725D-4223-9318-990EFB8767E4}" presName="textRect" presStyleLbl="revTx" presStyleIdx="0" presStyleCnt="7">
        <dgm:presLayoutVars>
          <dgm:chMax val="1"/>
          <dgm:chPref val="1"/>
        </dgm:presLayoutVars>
      </dgm:prSet>
      <dgm:spPr/>
    </dgm:pt>
    <dgm:pt modelId="{ADC58306-B569-46DD-AAE7-3E52B72FF0B9}" type="pres">
      <dgm:prSet presAssocID="{3AB68A34-2626-4C00-A832-75595D49C7C0}" presName="sibTrans" presStyleCnt="0"/>
      <dgm:spPr/>
    </dgm:pt>
    <dgm:pt modelId="{84D868C1-5A13-4135-B0AD-7CFB197AFC80}" type="pres">
      <dgm:prSet presAssocID="{BB067EF3-8BC7-41AF-A0A4-3BE11B9DA29B}" presName="compNode" presStyleCnt="0"/>
      <dgm:spPr/>
    </dgm:pt>
    <dgm:pt modelId="{2863EB13-E854-4E97-8303-EFB5337658EA}" type="pres">
      <dgm:prSet presAssocID="{BB067EF3-8BC7-41AF-A0A4-3BE11B9DA29B}" presName="iconBgRect" presStyleLbl="bgShp" presStyleIdx="1" presStyleCnt="7"/>
      <dgm:spPr>
        <a:solidFill>
          <a:schemeClr val="accent1">
            <a:lumMod val="40000"/>
            <a:lumOff val="60000"/>
          </a:schemeClr>
        </a:solidFill>
      </dgm:spPr>
    </dgm:pt>
    <dgm:pt modelId="{DE90EEA2-0826-409C-8D25-EB43B6026B85}" type="pres">
      <dgm:prSet presAssocID="{BB067EF3-8BC7-41AF-A0A4-3BE11B9DA29B}" presName="iconRect" presStyleLbl="node1" presStyleIdx="1"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B59B0005-3C08-48D8-9572-611159C24255}" type="pres">
      <dgm:prSet presAssocID="{BB067EF3-8BC7-41AF-A0A4-3BE11B9DA29B}" presName="spaceRect" presStyleCnt="0"/>
      <dgm:spPr/>
    </dgm:pt>
    <dgm:pt modelId="{B6EFEE38-6CE3-4AE2-B973-EE8044EBE788}" type="pres">
      <dgm:prSet presAssocID="{BB067EF3-8BC7-41AF-A0A4-3BE11B9DA29B}" presName="textRect" presStyleLbl="revTx" presStyleIdx="1" presStyleCnt="7">
        <dgm:presLayoutVars>
          <dgm:chMax val="1"/>
          <dgm:chPref val="1"/>
        </dgm:presLayoutVars>
      </dgm:prSet>
      <dgm:spPr/>
    </dgm:pt>
    <dgm:pt modelId="{D895E708-49AD-4A82-88FC-27F7AADB88A3}" type="pres">
      <dgm:prSet presAssocID="{3810E245-B899-454F-AC63-E5E7123CE750}" presName="sibTrans" presStyleCnt="0"/>
      <dgm:spPr/>
    </dgm:pt>
    <dgm:pt modelId="{B2F66C76-A4CA-42BF-82F0-C6E43B7F5C13}" type="pres">
      <dgm:prSet presAssocID="{FCCDAA51-BB60-435A-B74F-1F5B3EE4C214}" presName="compNode" presStyleCnt="0"/>
      <dgm:spPr/>
    </dgm:pt>
    <dgm:pt modelId="{0B4021C8-4DEC-4C7B-A1ED-5D2D9A00E911}" type="pres">
      <dgm:prSet presAssocID="{FCCDAA51-BB60-435A-B74F-1F5B3EE4C214}" presName="iconBgRect" presStyleLbl="bgShp" presStyleIdx="2" presStyleCnt="7"/>
      <dgm:spPr>
        <a:solidFill>
          <a:schemeClr val="accent1">
            <a:lumMod val="75000"/>
          </a:schemeClr>
        </a:solidFill>
      </dgm:spPr>
    </dgm:pt>
    <dgm:pt modelId="{0D080E10-120F-402E-AB8E-09D2D9417876}" type="pres">
      <dgm:prSet presAssocID="{FCCDAA51-BB60-435A-B74F-1F5B3EE4C214}" presName="iconRect" presStyleLbl="node1" presStyleIdx="2"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oup"/>
        </a:ext>
      </dgm:extLst>
    </dgm:pt>
    <dgm:pt modelId="{E0ED091F-C11C-4149-8C79-841D0CCD0991}" type="pres">
      <dgm:prSet presAssocID="{FCCDAA51-BB60-435A-B74F-1F5B3EE4C214}" presName="spaceRect" presStyleCnt="0"/>
      <dgm:spPr/>
    </dgm:pt>
    <dgm:pt modelId="{9CBAC13A-E423-4ACE-8866-507920D434AA}" type="pres">
      <dgm:prSet presAssocID="{FCCDAA51-BB60-435A-B74F-1F5B3EE4C214}" presName="textRect" presStyleLbl="revTx" presStyleIdx="2" presStyleCnt="7">
        <dgm:presLayoutVars>
          <dgm:chMax val="1"/>
          <dgm:chPref val="1"/>
        </dgm:presLayoutVars>
      </dgm:prSet>
      <dgm:spPr/>
    </dgm:pt>
    <dgm:pt modelId="{D2995D63-FA03-43C3-A568-FD9C94C78CE7}" type="pres">
      <dgm:prSet presAssocID="{C93AF5CA-D61F-49D8-B9B0-361839690795}" presName="sibTrans" presStyleCnt="0"/>
      <dgm:spPr/>
    </dgm:pt>
    <dgm:pt modelId="{B0BEA2D8-0993-4EFC-81CD-E343D0E66A49}" type="pres">
      <dgm:prSet presAssocID="{D6FBC1D1-F1F2-4653-8ED2-DEF5F550C453}" presName="compNode" presStyleCnt="0"/>
      <dgm:spPr/>
    </dgm:pt>
    <dgm:pt modelId="{019ED200-E097-4826-8CA6-D2B7B8DB90A7}" type="pres">
      <dgm:prSet presAssocID="{D6FBC1D1-F1F2-4653-8ED2-DEF5F550C453}" presName="iconBgRect" presStyleLbl="bgShp" presStyleIdx="3" presStyleCnt="7"/>
      <dgm:spPr/>
    </dgm:pt>
    <dgm:pt modelId="{4DC8CCCB-2AB1-4BE6-8169-54B14290DFB7}" type="pres">
      <dgm:prSet presAssocID="{D6FBC1D1-F1F2-4653-8ED2-DEF5F550C453}" presName="iconRect" presStyleLbl="node1" presStyleIdx="3"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68DD78E1-1BEB-484C-92E6-CBE43B4AC84D}" type="pres">
      <dgm:prSet presAssocID="{D6FBC1D1-F1F2-4653-8ED2-DEF5F550C453}" presName="spaceRect" presStyleCnt="0"/>
      <dgm:spPr/>
    </dgm:pt>
    <dgm:pt modelId="{D27889BC-73FC-4113-A4CC-D6296FA60B91}" type="pres">
      <dgm:prSet presAssocID="{D6FBC1D1-F1F2-4653-8ED2-DEF5F550C453}" presName="textRect" presStyleLbl="revTx" presStyleIdx="3" presStyleCnt="7">
        <dgm:presLayoutVars>
          <dgm:chMax val="1"/>
          <dgm:chPref val="1"/>
        </dgm:presLayoutVars>
      </dgm:prSet>
      <dgm:spPr/>
    </dgm:pt>
    <dgm:pt modelId="{139D1BC4-A8BB-44CF-9708-9083D73569A3}" type="pres">
      <dgm:prSet presAssocID="{9B770757-A93D-448E-B0BD-51725C462E6F}" presName="sibTrans" presStyleCnt="0"/>
      <dgm:spPr/>
    </dgm:pt>
    <dgm:pt modelId="{C364E244-10A1-4643-89B6-8517C577C930}" type="pres">
      <dgm:prSet presAssocID="{1DD55496-B2AB-4D51-9F0B-259B67FB022E}" presName="compNode" presStyleCnt="0"/>
      <dgm:spPr/>
    </dgm:pt>
    <dgm:pt modelId="{25CCCE49-F638-42DD-819D-816173F617C8}" type="pres">
      <dgm:prSet presAssocID="{1DD55496-B2AB-4D51-9F0B-259B67FB022E}" presName="iconBgRect" presStyleLbl="bgShp" presStyleIdx="4" presStyleCnt="7"/>
      <dgm:spPr>
        <a:solidFill>
          <a:srgbClr val="4AA8BB"/>
        </a:solidFill>
      </dgm:spPr>
    </dgm:pt>
    <dgm:pt modelId="{45DFB3B8-EC3C-41A0-BC90-461F6EB76E3A}" type="pres">
      <dgm:prSet presAssocID="{1DD55496-B2AB-4D51-9F0B-259B67FB022E}" presName="iconRect" presStyleLbl="node1" presStyleIdx="4"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ild with Balloon"/>
        </a:ext>
      </dgm:extLst>
    </dgm:pt>
    <dgm:pt modelId="{E799CA0B-8401-4EE7-B838-5B613F959D8C}" type="pres">
      <dgm:prSet presAssocID="{1DD55496-B2AB-4D51-9F0B-259B67FB022E}" presName="spaceRect" presStyleCnt="0"/>
      <dgm:spPr/>
    </dgm:pt>
    <dgm:pt modelId="{2FC22FAF-2A9E-4D1A-8641-4E8AE9A18836}" type="pres">
      <dgm:prSet presAssocID="{1DD55496-B2AB-4D51-9F0B-259B67FB022E}" presName="textRect" presStyleLbl="revTx" presStyleIdx="4" presStyleCnt="7">
        <dgm:presLayoutVars>
          <dgm:chMax val="1"/>
          <dgm:chPref val="1"/>
        </dgm:presLayoutVars>
      </dgm:prSet>
      <dgm:spPr/>
    </dgm:pt>
    <dgm:pt modelId="{D5CAE68D-EB48-4389-92FD-CB391F2D7FDC}" type="pres">
      <dgm:prSet presAssocID="{6A29F51C-9E80-4F8C-B0A2-53E7616207B0}" presName="sibTrans" presStyleCnt="0"/>
      <dgm:spPr/>
    </dgm:pt>
    <dgm:pt modelId="{E1846D25-E87C-4069-872A-7F78E55A43CB}" type="pres">
      <dgm:prSet presAssocID="{AB616299-E141-41F8-8F4C-5599A94DAFCA}" presName="compNode" presStyleCnt="0"/>
      <dgm:spPr/>
    </dgm:pt>
    <dgm:pt modelId="{0D3483EE-E2C5-4B83-8802-1CB9465A9044}" type="pres">
      <dgm:prSet presAssocID="{AB616299-E141-41F8-8F4C-5599A94DAFCA}" presName="iconBgRect" presStyleLbl="bgShp" presStyleIdx="5" presStyleCnt="7"/>
      <dgm:spPr/>
    </dgm:pt>
    <dgm:pt modelId="{92C96BB1-8433-479E-AC8C-86C67477858C}" type="pres">
      <dgm:prSet presAssocID="{AB616299-E141-41F8-8F4C-5599A94DAFCA}" presName="iconRect" presStyleLbl="node1" presStyleIdx="5"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Bullseye"/>
        </a:ext>
      </dgm:extLst>
    </dgm:pt>
    <dgm:pt modelId="{8E3CA6A7-6836-4EC5-B84E-42EAE7E0544A}" type="pres">
      <dgm:prSet presAssocID="{AB616299-E141-41F8-8F4C-5599A94DAFCA}" presName="spaceRect" presStyleCnt="0"/>
      <dgm:spPr/>
    </dgm:pt>
    <dgm:pt modelId="{10BB3CBE-95B3-42BB-9BA1-9A3EE723FD10}" type="pres">
      <dgm:prSet presAssocID="{AB616299-E141-41F8-8F4C-5599A94DAFCA}" presName="textRect" presStyleLbl="revTx" presStyleIdx="5" presStyleCnt="7">
        <dgm:presLayoutVars>
          <dgm:chMax val="1"/>
          <dgm:chPref val="1"/>
        </dgm:presLayoutVars>
      </dgm:prSet>
      <dgm:spPr/>
    </dgm:pt>
    <dgm:pt modelId="{51438D12-79AE-4587-A7A3-96659F66F44B}" type="pres">
      <dgm:prSet presAssocID="{2DC6E685-BBB8-481F-AEDC-8F64D43C9753}" presName="sibTrans" presStyleCnt="0"/>
      <dgm:spPr/>
    </dgm:pt>
    <dgm:pt modelId="{C9514660-405B-4C46-986E-58763D3788DF}" type="pres">
      <dgm:prSet presAssocID="{85C32E78-8624-47E6-B2D2-4D51C9CF0910}" presName="compNode" presStyleCnt="0"/>
      <dgm:spPr/>
    </dgm:pt>
    <dgm:pt modelId="{0A492495-C627-4D58-8D21-13E5F944E6FE}" type="pres">
      <dgm:prSet presAssocID="{85C32E78-8624-47E6-B2D2-4D51C9CF0910}" presName="iconBgRect" presStyleLbl="bgShp" presStyleIdx="6" presStyleCnt="7"/>
      <dgm:spPr>
        <a:solidFill>
          <a:schemeClr val="accent2">
            <a:lumMod val="60000"/>
            <a:lumOff val="40000"/>
          </a:schemeClr>
        </a:solidFill>
      </dgm:spPr>
    </dgm:pt>
    <dgm:pt modelId="{82ACD1AA-7C89-4DFC-95FC-D1AD4F65AAF1}" type="pres">
      <dgm:prSet presAssocID="{85C32E78-8624-47E6-B2D2-4D51C9CF0910}" presName="iconRect" presStyleLbl="node1" presStyleIdx="6"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eeting"/>
        </a:ext>
      </dgm:extLst>
    </dgm:pt>
    <dgm:pt modelId="{2EA3DEA8-ECA5-4CF4-8859-B9FC72E40317}" type="pres">
      <dgm:prSet presAssocID="{85C32E78-8624-47E6-B2D2-4D51C9CF0910}" presName="spaceRect" presStyleCnt="0"/>
      <dgm:spPr/>
    </dgm:pt>
    <dgm:pt modelId="{E11EFE07-A538-4A41-B38C-DD0F7FC0FEE8}" type="pres">
      <dgm:prSet presAssocID="{85C32E78-8624-47E6-B2D2-4D51C9CF0910}" presName="textRect" presStyleLbl="revTx" presStyleIdx="6" presStyleCnt="7">
        <dgm:presLayoutVars>
          <dgm:chMax val="1"/>
          <dgm:chPref val="1"/>
        </dgm:presLayoutVars>
      </dgm:prSet>
      <dgm:spPr/>
    </dgm:pt>
  </dgm:ptLst>
  <dgm:cxnLst>
    <dgm:cxn modelId="{D6A1B71A-BF1D-470D-87AC-DA61DF0E77BF}" srcId="{9BCB9983-312D-43BF-87CE-B69B812F4FC1}" destId="{1DD55496-B2AB-4D51-9F0B-259B67FB022E}" srcOrd="4" destOrd="0" parTransId="{BFC61DC7-D781-436A-9D66-86FBE6B172EF}" sibTransId="{6A29F51C-9E80-4F8C-B0A2-53E7616207B0}"/>
    <dgm:cxn modelId="{6C064227-77F5-437A-B436-0A8B5919970E}" type="presOf" srcId="{1DD55496-B2AB-4D51-9F0B-259B67FB022E}" destId="{2FC22FAF-2A9E-4D1A-8641-4E8AE9A18836}" srcOrd="0" destOrd="0" presId="urn:microsoft.com/office/officeart/2018/5/layout/IconCircleLabelList"/>
    <dgm:cxn modelId="{D2E24330-7A41-4E27-945D-31985CF96301}" type="presOf" srcId="{FCCDAA51-BB60-435A-B74F-1F5B3EE4C214}" destId="{9CBAC13A-E423-4ACE-8866-507920D434AA}" srcOrd="0" destOrd="0" presId="urn:microsoft.com/office/officeart/2018/5/layout/IconCircleLabelList"/>
    <dgm:cxn modelId="{BB8FB741-D3B2-4BE1-8608-67CD54E44892}" srcId="{9BCB9983-312D-43BF-87CE-B69B812F4FC1}" destId="{F5A3006B-725D-4223-9318-990EFB8767E4}" srcOrd="0" destOrd="0" parTransId="{9C139C6B-B1E0-49BC-8EFE-0306536894FF}" sibTransId="{3AB68A34-2626-4C00-A832-75595D49C7C0}"/>
    <dgm:cxn modelId="{17B0FE54-57AC-4DDC-B699-FF85EEB3C137}" srcId="{9BCB9983-312D-43BF-87CE-B69B812F4FC1}" destId="{FCCDAA51-BB60-435A-B74F-1F5B3EE4C214}" srcOrd="2" destOrd="0" parTransId="{59C595C4-4502-4FC6-AD3E-BA6816387DA9}" sibTransId="{C93AF5CA-D61F-49D8-B9B0-361839690795}"/>
    <dgm:cxn modelId="{F8315470-FA03-4F75-8988-A1C95E4DEBDF}" type="presOf" srcId="{F5A3006B-725D-4223-9318-990EFB8767E4}" destId="{929354B9-6BF0-4C9F-B9B5-6AB4028288D8}" srcOrd="0" destOrd="0" presId="urn:microsoft.com/office/officeart/2018/5/layout/IconCircleLabelList"/>
    <dgm:cxn modelId="{4F6C8D87-C4E3-45C3-AE78-1995C1D1C49A}" type="presOf" srcId="{85C32E78-8624-47E6-B2D2-4D51C9CF0910}" destId="{E11EFE07-A538-4A41-B38C-DD0F7FC0FEE8}" srcOrd="0" destOrd="0" presId="urn:microsoft.com/office/officeart/2018/5/layout/IconCircleLabelList"/>
    <dgm:cxn modelId="{410C8388-D62B-46B1-9380-97328711C8B5}" srcId="{9BCB9983-312D-43BF-87CE-B69B812F4FC1}" destId="{BB067EF3-8BC7-41AF-A0A4-3BE11B9DA29B}" srcOrd="1" destOrd="0" parTransId="{1D6A33ED-ACAA-474E-9D52-34A9BD28C3BF}" sibTransId="{3810E245-B899-454F-AC63-E5E7123CE750}"/>
    <dgm:cxn modelId="{6AC5F58A-2728-4F93-AACC-4C08E87F2ACB}" srcId="{9BCB9983-312D-43BF-87CE-B69B812F4FC1}" destId="{D6FBC1D1-F1F2-4653-8ED2-DEF5F550C453}" srcOrd="3" destOrd="0" parTransId="{BAAA04B8-6883-4963-9335-E53BC578D21A}" sibTransId="{9B770757-A93D-448E-B0BD-51725C462E6F}"/>
    <dgm:cxn modelId="{E2A6CDC0-5F53-4CBD-9A93-856423A655A5}" srcId="{9BCB9983-312D-43BF-87CE-B69B812F4FC1}" destId="{AB616299-E141-41F8-8F4C-5599A94DAFCA}" srcOrd="5" destOrd="0" parTransId="{55F1E633-3F10-4EBB-B8EE-8EB6751495E3}" sibTransId="{2DC6E685-BBB8-481F-AEDC-8F64D43C9753}"/>
    <dgm:cxn modelId="{3935CDC3-4DC1-4847-8642-796B2C390A2D}" srcId="{9BCB9983-312D-43BF-87CE-B69B812F4FC1}" destId="{85C32E78-8624-47E6-B2D2-4D51C9CF0910}" srcOrd="6" destOrd="0" parTransId="{B02C6752-64C0-458F-B7D6-6C389E56F0BE}" sibTransId="{DD916F14-8583-402E-B57B-72E7C67331BE}"/>
    <dgm:cxn modelId="{7782F9CB-629D-4F3E-874B-4B29CD8532A3}" type="presOf" srcId="{AB616299-E141-41F8-8F4C-5599A94DAFCA}" destId="{10BB3CBE-95B3-42BB-9BA1-9A3EE723FD10}" srcOrd="0" destOrd="0" presId="urn:microsoft.com/office/officeart/2018/5/layout/IconCircleLabelList"/>
    <dgm:cxn modelId="{BBCA10D9-E81E-4D8F-A8B7-D4E8AEC9DBB9}" type="presOf" srcId="{BB067EF3-8BC7-41AF-A0A4-3BE11B9DA29B}" destId="{B6EFEE38-6CE3-4AE2-B973-EE8044EBE788}" srcOrd="0" destOrd="0" presId="urn:microsoft.com/office/officeart/2018/5/layout/IconCircleLabelList"/>
    <dgm:cxn modelId="{1716B0F2-B973-4E86-98EE-E30A4259818D}" type="presOf" srcId="{D6FBC1D1-F1F2-4653-8ED2-DEF5F550C453}" destId="{D27889BC-73FC-4113-A4CC-D6296FA60B91}" srcOrd="0" destOrd="0" presId="urn:microsoft.com/office/officeart/2018/5/layout/IconCircleLabelList"/>
    <dgm:cxn modelId="{4A3FC0F3-3C0F-4963-ADD5-1908F84C8150}" type="presOf" srcId="{9BCB9983-312D-43BF-87CE-B69B812F4FC1}" destId="{2233252C-424A-45F9-91D5-B655661C092A}" srcOrd="0" destOrd="0" presId="urn:microsoft.com/office/officeart/2018/5/layout/IconCircleLabelList"/>
    <dgm:cxn modelId="{C2644BC3-322A-445A-AFAF-9E7315D96C18}" type="presParOf" srcId="{2233252C-424A-45F9-91D5-B655661C092A}" destId="{2AF30F76-B626-414A-9510-E9EF1C315DCE}" srcOrd="0" destOrd="0" presId="urn:microsoft.com/office/officeart/2018/5/layout/IconCircleLabelList"/>
    <dgm:cxn modelId="{0012551A-5419-427C-B5A0-DEF6C55F4FA7}" type="presParOf" srcId="{2AF30F76-B626-414A-9510-E9EF1C315DCE}" destId="{A0028178-33D8-4B96-BA00-65BFF762F989}" srcOrd="0" destOrd="0" presId="urn:microsoft.com/office/officeart/2018/5/layout/IconCircleLabelList"/>
    <dgm:cxn modelId="{84A459D1-C7EE-4068-A439-1F5348C50B94}" type="presParOf" srcId="{2AF30F76-B626-414A-9510-E9EF1C315DCE}" destId="{8431217C-67B4-4B8E-BFFD-1BFBE5DD3EC8}" srcOrd="1" destOrd="0" presId="urn:microsoft.com/office/officeart/2018/5/layout/IconCircleLabelList"/>
    <dgm:cxn modelId="{A32CA0FE-E3A7-4008-A0A7-46CCAFF9F7A3}" type="presParOf" srcId="{2AF30F76-B626-414A-9510-E9EF1C315DCE}" destId="{56B94B77-677F-4EF8-83BD-4DE33FD79827}" srcOrd="2" destOrd="0" presId="urn:microsoft.com/office/officeart/2018/5/layout/IconCircleLabelList"/>
    <dgm:cxn modelId="{77E7D2BC-B455-42D4-8B88-304C1CD16333}" type="presParOf" srcId="{2AF30F76-B626-414A-9510-E9EF1C315DCE}" destId="{929354B9-6BF0-4C9F-B9B5-6AB4028288D8}" srcOrd="3" destOrd="0" presId="urn:microsoft.com/office/officeart/2018/5/layout/IconCircleLabelList"/>
    <dgm:cxn modelId="{0A8D69BE-1C2C-4D81-8CE3-ADFA161C1122}" type="presParOf" srcId="{2233252C-424A-45F9-91D5-B655661C092A}" destId="{ADC58306-B569-46DD-AAE7-3E52B72FF0B9}" srcOrd="1" destOrd="0" presId="urn:microsoft.com/office/officeart/2018/5/layout/IconCircleLabelList"/>
    <dgm:cxn modelId="{3CD27423-657F-4152-9DC5-56A9987C5AFF}" type="presParOf" srcId="{2233252C-424A-45F9-91D5-B655661C092A}" destId="{84D868C1-5A13-4135-B0AD-7CFB197AFC80}" srcOrd="2" destOrd="0" presId="urn:microsoft.com/office/officeart/2018/5/layout/IconCircleLabelList"/>
    <dgm:cxn modelId="{179342F2-6139-4D3A-A3E6-BB2BF86B4018}" type="presParOf" srcId="{84D868C1-5A13-4135-B0AD-7CFB197AFC80}" destId="{2863EB13-E854-4E97-8303-EFB5337658EA}" srcOrd="0" destOrd="0" presId="urn:microsoft.com/office/officeart/2018/5/layout/IconCircleLabelList"/>
    <dgm:cxn modelId="{F963D05D-9859-49C8-B53C-BBD3BC36AFBC}" type="presParOf" srcId="{84D868C1-5A13-4135-B0AD-7CFB197AFC80}" destId="{DE90EEA2-0826-409C-8D25-EB43B6026B85}" srcOrd="1" destOrd="0" presId="urn:microsoft.com/office/officeart/2018/5/layout/IconCircleLabelList"/>
    <dgm:cxn modelId="{EE71C1AC-E38C-40B2-AF21-C2E32DA48456}" type="presParOf" srcId="{84D868C1-5A13-4135-B0AD-7CFB197AFC80}" destId="{B59B0005-3C08-48D8-9572-611159C24255}" srcOrd="2" destOrd="0" presId="urn:microsoft.com/office/officeart/2018/5/layout/IconCircleLabelList"/>
    <dgm:cxn modelId="{8781CEE4-8200-4047-8FF5-3C67ADF7B28A}" type="presParOf" srcId="{84D868C1-5A13-4135-B0AD-7CFB197AFC80}" destId="{B6EFEE38-6CE3-4AE2-B973-EE8044EBE788}" srcOrd="3" destOrd="0" presId="urn:microsoft.com/office/officeart/2018/5/layout/IconCircleLabelList"/>
    <dgm:cxn modelId="{BA81FD40-E243-4C4A-ABA3-C512CF4EE2BA}" type="presParOf" srcId="{2233252C-424A-45F9-91D5-B655661C092A}" destId="{D895E708-49AD-4A82-88FC-27F7AADB88A3}" srcOrd="3" destOrd="0" presId="urn:microsoft.com/office/officeart/2018/5/layout/IconCircleLabelList"/>
    <dgm:cxn modelId="{0C2C5F1F-E198-4932-9EC2-5B6B0630655D}" type="presParOf" srcId="{2233252C-424A-45F9-91D5-B655661C092A}" destId="{B2F66C76-A4CA-42BF-82F0-C6E43B7F5C13}" srcOrd="4" destOrd="0" presId="urn:microsoft.com/office/officeart/2018/5/layout/IconCircleLabelList"/>
    <dgm:cxn modelId="{6848450F-05D9-47ED-9CA0-155CB03075EE}" type="presParOf" srcId="{B2F66C76-A4CA-42BF-82F0-C6E43B7F5C13}" destId="{0B4021C8-4DEC-4C7B-A1ED-5D2D9A00E911}" srcOrd="0" destOrd="0" presId="urn:microsoft.com/office/officeart/2018/5/layout/IconCircleLabelList"/>
    <dgm:cxn modelId="{659B2DC0-CA0B-489C-B149-6B2E329D75CE}" type="presParOf" srcId="{B2F66C76-A4CA-42BF-82F0-C6E43B7F5C13}" destId="{0D080E10-120F-402E-AB8E-09D2D9417876}" srcOrd="1" destOrd="0" presId="urn:microsoft.com/office/officeart/2018/5/layout/IconCircleLabelList"/>
    <dgm:cxn modelId="{2B04BB1E-9DDB-464D-BF64-4221085B6A3D}" type="presParOf" srcId="{B2F66C76-A4CA-42BF-82F0-C6E43B7F5C13}" destId="{E0ED091F-C11C-4149-8C79-841D0CCD0991}" srcOrd="2" destOrd="0" presId="urn:microsoft.com/office/officeart/2018/5/layout/IconCircleLabelList"/>
    <dgm:cxn modelId="{C3AAB314-C744-4946-BF75-5CC070B7E933}" type="presParOf" srcId="{B2F66C76-A4CA-42BF-82F0-C6E43B7F5C13}" destId="{9CBAC13A-E423-4ACE-8866-507920D434AA}" srcOrd="3" destOrd="0" presId="urn:microsoft.com/office/officeart/2018/5/layout/IconCircleLabelList"/>
    <dgm:cxn modelId="{B2EE2E50-FB9D-4039-B6D3-7517A23B174A}" type="presParOf" srcId="{2233252C-424A-45F9-91D5-B655661C092A}" destId="{D2995D63-FA03-43C3-A568-FD9C94C78CE7}" srcOrd="5" destOrd="0" presId="urn:microsoft.com/office/officeart/2018/5/layout/IconCircleLabelList"/>
    <dgm:cxn modelId="{9B134B6D-AB75-4767-8DC1-68ED2F8E50DB}" type="presParOf" srcId="{2233252C-424A-45F9-91D5-B655661C092A}" destId="{B0BEA2D8-0993-4EFC-81CD-E343D0E66A49}" srcOrd="6" destOrd="0" presId="urn:microsoft.com/office/officeart/2018/5/layout/IconCircleLabelList"/>
    <dgm:cxn modelId="{C95EAE1F-6370-4857-B0BA-75539A21BD45}" type="presParOf" srcId="{B0BEA2D8-0993-4EFC-81CD-E343D0E66A49}" destId="{019ED200-E097-4826-8CA6-D2B7B8DB90A7}" srcOrd="0" destOrd="0" presId="urn:microsoft.com/office/officeart/2018/5/layout/IconCircleLabelList"/>
    <dgm:cxn modelId="{3F8310EA-4B62-45A7-BA5C-AD5C8DDD813D}" type="presParOf" srcId="{B0BEA2D8-0993-4EFC-81CD-E343D0E66A49}" destId="{4DC8CCCB-2AB1-4BE6-8169-54B14290DFB7}" srcOrd="1" destOrd="0" presId="urn:microsoft.com/office/officeart/2018/5/layout/IconCircleLabelList"/>
    <dgm:cxn modelId="{0001111D-C824-4CD0-B23F-8BECDADABF0C}" type="presParOf" srcId="{B0BEA2D8-0993-4EFC-81CD-E343D0E66A49}" destId="{68DD78E1-1BEB-484C-92E6-CBE43B4AC84D}" srcOrd="2" destOrd="0" presId="urn:microsoft.com/office/officeart/2018/5/layout/IconCircleLabelList"/>
    <dgm:cxn modelId="{DC95E991-AC9B-436C-9406-472481B40FA1}" type="presParOf" srcId="{B0BEA2D8-0993-4EFC-81CD-E343D0E66A49}" destId="{D27889BC-73FC-4113-A4CC-D6296FA60B91}" srcOrd="3" destOrd="0" presId="urn:microsoft.com/office/officeart/2018/5/layout/IconCircleLabelList"/>
    <dgm:cxn modelId="{430B3F61-2A64-40BE-A629-E79769F2202E}" type="presParOf" srcId="{2233252C-424A-45F9-91D5-B655661C092A}" destId="{139D1BC4-A8BB-44CF-9708-9083D73569A3}" srcOrd="7" destOrd="0" presId="urn:microsoft.com/office/officeart/2018/5/layout/IconCircleLabelList"/>
    <dgm:cxn modelId="{97380A5E-B86D-4936-A75B-58CC09263959}" type="presParOf" srcId="{2233252C-424A-45F9-91D5-B655661C092A}" destId="{C364E244-10A1-4643-89B6-8517C577C930}" srcOrd="8" destOrd="0" presId="urn:microsoft.com/office/officeart/2018/5/layout/IconCircleLabelList"/>
    <dgm:cxn modelId="{69ED8391-6054-48B6-BAE6-65DC427315C7}" type="presParOf" srcId="{C364E244-10A1-4643-89B6-8517C577C930}" destId="{25CCCE49-F638-42DD-819D-816173F617C8}" srcOrd="0" destOrd="0" presId="urn:microsoft.com/office/officeart/2018/5/layout/IconCircleLabelList"/>
    <dgm:cxn modelId="{C9CAD95B-84BE-4C51-B7DB-725C135265E3}" type="presParOf" srcId="{C364E244-10A1-4643-89B6-8517C577C930}" destId="{45DFB3B8-EC3C-41A0-BC90-461F6EB76E3A}" srcOrd="1" destOrd="0" presId="urn:microsoft.com/office/officeart/2018/5/layout/IconCircleLabelList"/>
    <dgm:cxn modelId="{1E96AE3A-E04F-4B31-BB55-B534824BA014}" type="presParOf" srcId="{C364E244-10A1-4643-89B6-8517C577C930}" destId="{E799CA0B-8401-4EE7-B838-5B613F959D8C}" srcOrd="2" destOrd="0" presId="urn:microsoft.com/office/officeart/2018/5/layout/IconCircleLabelList"/>
    <dgm:cxn modelId="{75AD7D6F-DAC4-422B-AD69-F4E895B61179}" type="presParOf" srcId="{C364E244-10A1-4643-89B6-8517C577C930}" destId="{2FC22FAF-2A9E-4D1A-8641-4E8AE9A18836}" srcOrd="3" destOrd="0" presId="urn:microsoft.com/office/officeart/2018/5/layout/IconCircleLabelList"/>
    <dgm:cxn modelId="{472A80F2-996E-4D09-8136-005232CC9BF4}" type="presParOf" srcId="{2233252C-424A-45F9-91D5-B655661C092A}" destId="{D5CAE68D-EB48-4389-92FD-CB391F2D7FDC}" srcOrd="9" destOrd="0" presId="urn:microsoft.com/office/officeart/2018/5/layout/IconCircleLabelList"/>
    <dgm:cxn modelId="{F9CEE91F-F986-457D-9151-5C39C063D8FB}" type="presParOf" srcId="{2233252C-424A-45F9-91D5-B655661C092A}" destId="{E1846D25-E87C-4069-872A-7F78E55A43CB}" srcOrd="10" destOrd="0" presId="urn:microsoft.com/office/officeart/2018/5/layout/IconCircleLabelList"/>
    <dgm:cxn modelId="{82C67615-DD2A-47B7-8CB9-DE3C95F313E1}" type="presParOf" srcId="{E1846D25-E87C-4069-872A-7F78E55A43CB}" destId="{0D3483EE-E2C5-4B83-8802-1CB9465A9044}" srcOrd="0" destOrd="0" presId="urn:microsoft.com/office/officeart/2018/5/layout/IconCircleLabelList"/>
    <dgm:cxn modelId="{B63C8F37-50E1-4C23-BFA0-07E6F992A4DA}" type="presParOf" srcId="{E1846D25-E87C-4069-872A-7F78E55A43CB}" destId="{92C96BB1-8433-479E-AC8C-86C67477858C}" srcOrd="1" destOrd="0" presId="urn:microsoft.com/office/officeart/2018/5/layout/IconCircleLabelList"/>
    <dgm:cxn modelId="{794900FF-7C24-478C-B2E0-DD0385D367CE}" type="presParOf" srcId="{E1846D25-E87C-4069-872A-7F78E55A43CB}" destId="{8E3CA6A7-6836-4EC5-B84E-42EAE7E0544A}" srcOrd="2" destOrd="0" presId="urn:microsoft.com/office/officeart/2018/5/layout/IconCircleLabelList"/>
    <dgm:cxn modelId="{2EB524B7-C0BF-472F-9926-09BAAB9D1EC8}" type="presParOf" srcId="{E1846D25-E87C-4069-872A-7F78E55A43CB}" destId="{10BB3CBE-95B3-42BB-9BA1-9A3EE723FD10}" srcOrd="3" destOrd="0" presId="urn:microsoft.com/office/officeart/2018/5/layout/IconCircleLabelList"/>
    <dgm:cxn modelId="{50BE3012-0CA6-4AB4-95D7-7354AAAA3B87}" type="presParOf" srcId="{2233252C-424A-45F9-91D5-B655661C092A}" destId="{51438D12-79AE-4587-A7A3-96659F66F44B}" srcOrd="11" destOrd="0" presId="urn:microsoft.com/office/officeart/2018/5/layout/IconCircleLabelList"/>
    <dgm:cxn modelId="{1C4070E1-2CE1-402F-A28B-88A543DA4814}" type="presParOf" srcId="{2233252C-424A-45F9-91D5-B655661C092A}" destId="{C9514660-405B-4C46-986E-58763D3788DF}" srcOrd="12" destOrd="0" presId="urn:microsoft.com/office/officeart/2018/5/layout/IconCircleLabelList"/>
    <dgm:cxn modelId="{544DF40E-5DCA-41B0-B38B-C1AFCFFD8DBE}" type="presParOf" srcId="{C9514660-405B-4C46-986E-58763D3788DF}" destId="{0A492495-C627-4D58-8D21-13E5F944E6FE}" srcOrd="0" destOrd="0" presId="urn:microsoft.com/office/officeart/2018/5/layout/IconCircleLabelList"/>
    <dgm:cxn modelId="{63EFBD24-DC1C-485C-B99B-8763B4CB5681}" type="presParOf" srcId="{C9514660-405B-4C46-986E-58763D3788DF}" destId="{82ACD1AA-7C89-4DFC-95FC-D1AD4F65AAF1}" srcOrd="1" destOrd="0" presId="urn:microsoft.com/office/officeart/2018/5/layout/IconCircleLabelList"/>
    <dgm:cxn modelId="{C7985464-0109-4F7F-89CA-8C48D2927372}" type="presParOf" srcId="{C9514660-405B-4C46-986E-58763D3788DF}" destId="{2EA3DEA8-ECA5-4CF4-8859-B9FC72E40317}" srcOrd="2" destOrd="0" presId="urn:microsoft.com/office/officeart/2018/5/layout/IconCircleLabelList"/>
    <dgm:cxn modelId="{2E9BAEFD-FAED-4F8A-ACD4-F8D810835DFE}" type="presParOf" srcId="{C9514660-405B-4C46-986E-58763D3788DF}" destId="{E11EFE07-A538-4A41-B38C-DD0F7FC0FEE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6045C2-EFFE-48AC-9CA4-06530B2151A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9550358-AD5D-493D-AA06-A555C072158D}">
      <dgm:prSet custT="1"/>
      <dgm:spPr>
        <a:solidFill>
          <a:schemeClr val="accent1">
            <a:lumMod val="50000"/>
          </a:schemeClr>
        </a:solidFill>
        <a:ln>
          <a:solidFill>
            <a:schemeClr val="accent1">
              <a:lumMod val="50000"/>
            </a:schemeClr>
          </a:solidFill>
        </a:ln>
      </dgm:spPr>
      <dgm:t>
        <a:bodyPr/>
        <a:lstStyle/>
        <a:p>
          <a:r>
            <a:rPr lang="en-US" sz="2000" dirty="0"/>
            <a:t>Project Period Extension</a:t>
          </a:r>
        </a:p>
      </dgm:t>
    </dgm:pt>
    <dgm:pt modelId="{F3866850-52B5-4EF7-817C-861F32164E53}" type="parTrans" cxnId="{5B33522F-3B72-40BA-9AEC-45B232D33947}">
      <dgm:prSet/>
      <dgm:spPr/>
      <dgm:t>
        <a:bodyPr/>
        <a:lstStyle/>
        <a:p>
          <a:endParaRPr lang="en-US"/>
        </a:p>
      </dgm:t>
    </dgm:pt>
    <dgm:pt modelId="{465E708D-258F-48F0-B310-8CF14D958526}" type="sibTrans" cxnId="{5B33522F-3B72-40BA-9AEC-45B232D33947}">
      <dgm:prSet/>
      <dgm:spPr/>
      <dgm:t>
        <a:bodyPr/>
        <a:lstStyle/>
        <a:p>
          <a:endParaRPr lang="en-US"/>
        </a:p>
      </dgm:t>
    </dgm:pt>
    <dgm:pt modelId="{B867EFFC-BF6C-41ED-9F21-4DE7A1050E63}">
      <dgm:prSet custT="1"/>
      <dgm:spPr>
        <a:solidFill>
          <a:schemeClr val="accent1">
            <a:lumMod val="50000"/>
          </a:schemeClr>
        </a:solidFill>
        <a:ln>
          <a:solidFill>
            <a:schemeClr val="accent1">
              <a:lumMod val="50000"/>
            </a:schemeClr>
          </a:solidFill>
        </a:ln>
      </dgm:spPr>
      <dgm:t>
        <a:bodyPr/>
        <a:lstStyle/>
        <a:p>
          <a:r>
            <a:rPr lang="en-US" sz="2000" dirty="0"/>
            <a:t>Programmatic</a:t>
          </a:r>
        </a:p>
      </dgm:t>
    </dgm:pt>
    <dgm:pt modelId="{CE105A2E-F8C9-451C-8C9C-78F772D66D6E}" type="parTrans" cxnId="{B7533332-18C2-42F5-9C25-9705A5743F94}">
      <dgm:prSet/>
      <dgm:spPr/>
      <dgm:t>
        <a:bodyPr/>
        <a:lstStyle/>
        <a:p>
          <a:endParaRPr lang="en-US"/>
        </a:p>
      </dgm:t>
    </dgm:pt>
    <dgm:pt modelId="{57A05F20-A593-4D25-854B-EB1E0CBA19B9}" type="sibTrans" cxnId="{B7533332-18C2-42F5-9C25-9705A5743F94}">
      <dgm:prSet/>
      <dgm:spPr/>
      <dgm:t>
        <a:bodyPr/>
        <a:lstStyle/>
        <a:p>
          <a:endParaRPr lang="en-US"/>
        </a:p>
      </dgm:t>
    </dgm:pt>
    <dgm:pt modelId="{E1FDE50F-5CA6-4CF2-B3D8-CAD993D9359A}">
      <dgm:prSet custT="1"/>
      <dgm:spPr>
        <a:solidFill>
          <a:schemeClr val="bg1">
            <a:alpha val="90000"/>
          </a:schemeClr>
        </a:solidFill>
        <a:ln>
          <a:solidFill>
            <a:schemeClr val="accent1">
              <a:lumMod val="50000"/>
              <a:alpha val="90000"/>
            </a:schemeClr>
          </a:solidFill>
        </a:ln>
      </dgm:spPr>
      <dgm:t>
        <a:bodyPr/>
        <a:lstStyle/>
        <a:p>
          <a:r>
            <a:rPr lang="en-US" sz="2000" dirty="0"/>
            <a:t>Cost</a:t>
          </a:r>
        </a:p>
      </dgm:t>
    </dgm:pt>
    <dgm:pt modelId="{966FFA65-9B4A-48E1-B9ED-2BC042CF379F}" type="parTrans" cxnId="{B6880F31-1C17-460A-940D-77C5D65BDF5F}">
      <dgm:prSet/>
      <dgm:spPr/>
      <dgm:t>
        <a:bodyPr/>
        <a:lstStyle/>
        <a:p>
          <a:endParaRPr lang="en-US"/>
        </a:p>
      </dgm:t>
    </dgm:pt>
    <dgm:pt modelId="{9B1AAD12-7E03-4E8A-88A0-8364FBF19320}" type="sibTrans" cxnId="{B6880F31-1C17-460A-940D-77C5D65BDF5F}">
      <dgm:prSet/>
      <dgm:spPr/>
      <dgm:t>
        <a:bodyPr/>
        <a:lstStyle/>
        <a:p>
          <a:endParaRPr lang="en-US"/>
        </a:p>
      </dgm:t>
    </dgm:pt>
    <dgm:pt modelId="{F16C0984-56A8-4BB7-A999-C7FD74A7F821}">
      <dgm:prSet custT="1"/>
      <dgm:spPr>
        <a:solidFill>
          <a:schemeClr val="bg1">
            <a:alpha val="90000"/>
          </a:schemeClr>
        </a:solidFill>
        <a:ln>
          <a:solidFill>
            <a:schemeClr val="accent1">
              <a:lumMod val="50000"/>
              <a:alpha val="90000"/>
            </a:schemeClr>
          </a:solidFill>
        </a:ln>
      </dgm:spPr>
      <dgm:t>
        <a:bodyPr/>
        <a:lstStyle/>
        <a:p>
          <a:r>
            <a:rPr lang="en-US" sz="2000" dirty="0"/>
            <a:t>Scope Change</a:t>
          </a:r>
        </a:p>
      </dgm:t>
    </dgm:pt>
    <dgm:pt modelId="{A94BD143-C1A1-41AB-BC64-C7FE4275A094}" type="parTrans" cxnId="{DB51A74C-146C-486E-B8D9-55FC80570B30}">
      <dgm:prSet/>
      <dgm:spPr/>
      <dgm:t>
        <a:bodyPr/>
        <a:lstStyle/>
        <a:p>
          <a:endParaRPr lang="en-US"/>
        </a:p>
      </dgm:t>
    </dgm:pt>
    <dgm:pt modelId="{35E27DB2-0446-4FB6-9A69-7156520B0D22}" type="sibTrans" cxnId="{DB51A74C-146C-486E-B8D9-55FC80570B30}">
      <dgm:prSet/>
      <dgm:spPr/>
      <dgm:t>
        <a:bodyPr/>
        <a:lstStyle/>
        <a:p>
          <a:endParaRPr lang="en-US"/>
        </a:p>
      </dgm:t>
    </dgm:pt>
    <dgm:pt modelId="{66581E6B-5FE9-4AD4-B27D-A4587A009E6A}">
      <dgm:prSet custT="1"/>
      <dgm:spPr>
        <a:solidFill>
          <a:schemeClr val="accent1">
            <a:lumMod val="50000"/>
          </a:schemeClr>
        </a:solidFill>
        <a:ln>
          <a:solidFill>
            <a:schemeClr val="accent1">
              <a:lumMod val="50000"/>
            </a:schemeClr>
          </a:solidFill>
        </a:ln>
      </dgm:spPr>
      <dgm:t>
        <a:bodyPr/>
        <a:lstStyle/>
        <a:p>
          <a:r>
            <a:rPr lang="en-US" sz="2000" dirty="0"/>
            <a:t>Financial</a:t>
          </a:r>
          <a:r>
            <a:rPr lang="en-US" sz="1900" dirty="0"/>
            <a:t> </a:t>
          </a:r>
        </a:p>
      </dgm:t>
    </dgm:pt>
    <dgm:pt modelId="{771F1FD1-990C-464D-9AA3-329725EC4AED}" type="parTrans" cxnId="{E89E5C7B-A3A1-40CB-B72C-9B741F33D994}">
      <dgm:prSet/>
      <dgm:spPr/>
      <dgm:t>
        <a:bodyPr/>
        <a:lstStyle/>
        <a:p>
          <a:endParaRPr lang="en-US"/>
        </a:p>
      </dgm:t>
    </dgm:pt>
    <dgm:pt modelId="{DE83EC39-DDAC-4F37-B5BB-6E572A40E25D}" type="sibTrans" cxnId="{E89E5C7B-A3A1-40CB-B72C-9B741F33D994}">
      <dgm:prSet/>
      <dgm:spPr/>
      <dgm:t>
        <a:bodyPr/>
        <a:lstStyle/>
        <a:p>
          <a:endParaRPr lang="en-US"/>
        </a:p>
      </dgm:t>
    </dgm:pt>
    <dgm:pt modelId="{EAD41F9C-B53A-495A-A74B-2A38BD45A4BB}">
      <dgm:prSet custT="1"/>
      <dgm:spPr>
        <a:solidFill>
          <a:schemeClr val="bg1">
            <a:alpha val="90000"/>
          </a:schemeClr>
        </a:solidFill>
        <a:ln>
          <a:solidFill>
            <a:schemeClr val="accent1">
              <a:lumMod val="50000"/>
              <a:alpha val="90000"/>
            </a:schemeClr>
          </a:solidFill>
        </a:ln>
      </dgm:spPr>
      <dgm:t>
        <a:bodyPr/>
        <a:lstStyle/>
        <a:p>
          <a:r>
            <a:rPr lang="en-US" sz="2000" dirty="0"/>
            <a:t>Budget Modification</a:t>
          </a:r>
        </a:p>
      </dgm:t>
    </dgm:pt>
    <dgm:pt modelId="{3182CA48-9B08-4253-90BE-F6EE7F6ECA68}" type="parTrans" cxnId="{B26943E9-003D-45E5-8A24-865A91D2D06E}">
      <dgm:prSet/>
      <dgm:spPr/>
      <dgm:t>
        <a:bodyPr/>
        <a:lstStyle/>
        <a:p>
          <a:endParaRPr lang="en-US"/>
        </a:p>
      </dgm:t>
    </dgm:pt>
    <dgm:pt modelId="{1BA95874-A1F9-4AF0-ACB3-E5CE51DC92C8}" type="sibTrans" cxnId="{B26943E9-003D-45E5-8A24-865A91D2D06E}">
      <dgm:prSet/>
      <dgm:spPr/>
      <dgm:t>
        <a:bodyPr/>
        <a:lstStyle/>
        <a:p>
          <a:endParaRPr lang="en-US"/>
        </a:p>
      </dgm:t>
    </dgm:pt>
    <dgm:pt modelId="{97B87F0E-0914-4D38-A3F8-617819BD22D4}">
      <dgm:prSet custT="1"/>
      <dgm:spPr>
        <a:solidFill>
          <a:schemeClr val="bg1">
            <a:alpha val="90000"/>
          </a:schemeClr>
        </a:solidFill>
        <a:ln>
          <a:solidFill>
            <a:schemeClr val="accent1">
              <a:lumMod val="50000"/>
              <a:alpha val="90000"/>
            </a:schemeClr>
          </a:solidFill>
        </a:ln>
      </dgm:spPr>
      <dgm:t>
        <a:bodyPr/>
        <a:lstStyle/>
        <a:p>
          <a:r>
            <a:rPr lang="en-US" sz="2000" dirty="0"/>
            <a:t>Project Period Change</a:t>
          </a:r>
        </a:p>
      </dgm:t>
    </dgm:pt>
    <dgm:pt modelId="{C7E6BA6C-7265-4EE2-B08E-DBB898CC7C28}" type="parTrans" cxnId="{F84D775E-01C8-4854-B19F-B75A84234045}">
      <dgm:prSet/>
      <dgm:spPr/>
      <dgm:t>
        <a:bodyPr/>
        <a:lstStyle/>
        <a:p>
          <a:endParaRPr lang="en-US"/>
        </a:p>
      </dgm:t>
    </dgm:pt>
    <dgm:pt modelId="{5E8967BD-F2A1-428E-8E38-BCEB69B334C9}" type="sibTrans" cxnId="{F84D775E-01C8-4854-B19F-B75A84234045}">
      <dgm:prSet/>
      <dgm:spPr/>
      <dgm:t>
        <a:bodyPr/>
        <a:lstStyle/>
        <a:p>
          <a:endParaRPr lang="en-US"/>
        </a:p>
      </dgm:t>
    </dgm:pt>
    <dgm:pt modelId="{FA655588-7808-4740-B120-A8F8091AEB81}" type="pres">
      <dgm:prSet presAssocID="{406045C2-EFFE-48AC-9CA4-06530B2151A1}" presName="Name0" presStyleCnt="0">
        <dgm:presLayoutVars>
          <dgm:dir/>
          <dgm:animLvl val="lvl"/>
          <dgm:resizeHandles val="exact"/>
        </dgm:presLayoutVars>
      </dgm:prSet>
      <dgm:spPr/>
    </dgm:pt>
    <dgm:pt modelId="{9BAABFCB-1028-4B92-A5CC-D2204A5F4F54}" type="pres">
      <dgm:prSet presAssocID="{69550358-AD5D-493D-AA06-A555C072158D}" presName="composite" presStyleCnt="0"/>
      <dgm:spPr/>
    </dgm:pt>
    <dgm:pt modelId="{A0EC52D1-408F-4918-817B-DDA28DF40D1E}" type="pres">
      <dgm:prSet presAssocID="{69550358-AD5D-493D-AA06-A555C072158D}" presName="parTx" presStyleLbl="alignNode1" presStyleIdx="0" presStyleCnt="3">
        <dgm:presLayoutVars>
          <dgm:chMax val="0"/>
          <dgm:chPref val="0"/>
          <dgm:bulletEnabled val="1"/>
        </dgm:presLayoutVars>
      </dgm:prSet>
      <dgm:spPr/>
    </dgm:pt>
    <dgm:pt modelId="{B728B35A-42E7-4257-88D2-F8A4A6BAE0C0}" type="pres">
      <dgm:prSet presAssocID="{69550358-AD5D-493D-AA06-A555C072158D}" presName="desTx" presStyleLbl="alignAccFollowNode1" presStyleIdx="0" presStyleCnt="3">
        <dgm:presLayoutVars>
          <dgm:bulletEnabled val="1"/>
        </dgm:presLayoutVars>
      </dgm:prSet>
      <dgm:spPr/>
    </dgm:pt>
    <dgm:pt modelId="{F2CB8DB2-7E1F-41FB-BC4C-8CCA59D6D834}" type="pres">
      <dgm:prSet presAssocID="{465E708D-258F-48F0-B310-8CF14D958526}" presName="space" presStyleCnt="0"/>
      <dgm:spPr/>
    </dgm:pt>
    <dgm:pt modelId="{5A5DDE30-0CAB-4147-BF3E-2B182099BC67}" type="pres">
      <dgm:prSet presAssocID="{B867EFFC-BF6C-41ED-9F21-4DE7A1050E63}" presName="composite" presStyleCnt="0"/>
      <dgm:spPr/>
    </dgm:pt>
    <dgm:pt modelId="{66C50DED-121A-4892-B32B-B4170AB4966B}" type="pres">
      <dgm:prSet presAssocID="{B867EFFC-BF6C-41ED-9F21-4DE7A1050E63}" presName="parTx" presStyleLbl="alignNode1" presStyleIdx="1" presStyleCnt="3">
        <dgm:presLayoutVars>
          <dgm:chMax val="0"/>
          <dgm:chPref val="0"/>
          <dgm:bulletEnabled val="1"/>
        </dgm:presLayoutVars>
      </dgm:prSet>
      <dgm:spPr/>
    </dgm:pt>
    <dgm:pt modelId="{2E63BF99-F591-4C5F-9EB9-B525024A346C}" type="pres">
      <dgm:prSet presAssocID="{B867EFFC-BF6C-41ED-9F21-4DE7A1050E63}" presName="desTx" presStyleLbl="alignAccFollowNode1" presStyleIdx="1" presStyleCnt="3">
        <dgm:presLayoutVars>
          <dgm:bulletEnabled val="1"/>
        </dgm:presLayoutVars>
      </dgm:prSet>
      <dgm:spPr/>
    </dgm:pt>
    <dgm:pt modelId="{B4BAC362-919C-44B7-99EF-EBCD6FD7D2E7}" type="pres">
      <dgm:prSet presAssocID="{57A05F20-A593-4D25-854B-EB1E0CBA19B9}" presName="space" presStyleCnt="0"/>
      <dgm:spPr/>
    </dgm:pt>
    <dgm:pt modelId="{19C95D81-F574-4FB0-A6E9-01DA5D41418E}" type="pres">
      <dgm:prSet presAssocID="{66581E6B-5FE9-4AD4-B27D-A4587A009E6A}" presName="composite" presStyleCnt="0"/>
      <dgm:spPr/>
    </dgm:pt>
    <dgm:pt modelId="{BC987795-2DB2-4F7C-A67C-8667761F81A1}" type="pres">
      <dgm:prSet presAssocID="{66581E6B-5FE9-4AD4-B27D-A4587A009E6A}" presName="parTx" presStyleLbl="alignNode1" presStyleIdx="2" presStyleCnt="3" custLinFactNeighborX="50269" custLinFactNeighborY="-189">
        <dgm:presLayoutVars>
          <dgm:chMax val="0"/>
          <dgm:chPref val="0"/>
          <dgm:bulletEnabled val="1"/>
        </dgm:presLayoutVars>
      </dgm:prSet>
      <dgm:spPr/>
    </dgm:pt>
    <dgm:pt modelId="{89467A2E-B614-4D48-B05C-7DC7C555290D}" type="pres">
      <dgm:prSet presAssocID="{66581E6B-5FE9-4AD4-B27D-A4587A009E6A}" presName="desTx" presStyleLbl="alignAccFollowNode1" presStyleIdx="2" presStyleCnt="3">
        <dgm:presLayoutVars>
          <dgm:bulletEnabled val="1"/>
        </dgm:presLayoutVars>
      </dgm:prSet>
      <dgm:spPr/>
    </dgm:pt>
  </dgm:ptLst>
  <dgm:cxnLst>
    <dgm:cxn modelId="{1ACCCE0A-9B32-46AE-AFBF-DDA1ED459896}" type="presOf" srcId="{E1FDE50F-5CA6-4CF2-B3D8-CAD993D9359A}" destId="{2E63BF99-F591-4C5F-9EB9-B525024A346C}" srcOrd="0" destOrd="0" presId="urn:microsoft.com/office/officeart/2005/8/layout/hList1"/>
    <dgm:cxn modelId="{5B33522F-3B72-40BA-9AEC-45B232D33947}" srcId="{406045C2-EFFE-48AC-9CA4-06530B2151A1}" destId="{69550358-AD5D-493D-AA06-A555C072158D}" srcOrd="0" destOrd="0" parTransId="{F3866850-52B5-4EF7-817C-861F32164E53}" sibTransId="{465E708D-258F-48F0-B310-8CF14D958526}"/>
    <dgm:cxn modelId="{B6880F31-1C17-460A-940D-77C5D65BDF5F}" srcId="{B867EFFC-BF6C-41ED-9F21-4DE7A1050E63}" destId="{E1FDE50F-5CA6-4CF2-B3D8-CAD993D9359A}" srcOrd="0" destOrd="0" parTransId="{966FFA65-9B4A-48E1-B9ED-2BC042CF379F}" sibTransId="{9B1AAD12-7E03-4E8A-88A0-8364FBF19320}"/>
    <dgm:cxn modelId="{B7533332-18C2-42F5-9C25-9705A5743F94}" srcId="{406045C2-EFFE-48AC-9CA4-06530B2151A1}" destId="{B867EFFC-BF6C-41ED-9F21-4DE7A1050E63}" srcOrd="1" destOrd="0" parTransId="{CE105A2E-F8C9-451C-8C9C-78F772D66D6E}" sibTransId="{57A05F20-A593-4D25-854B-EB1E0CBA19B9}"/>
    <dgm:cxn modelId="{DB51A74C-146C-486E-B8D9-55FC80570B30}" srcId="{B867EFFC-BF6C-41ED-9F21-4DE7A1050E63}" destId="{F16C0984-56A8-4BB7-A999-C7FD74A7F821}" srcOrd="1" destOrd="0" parTransId="{A94BD143-C1A1-41AB-BC64-C7FE4275A094}" sibTransId="{35E27DB2-0446-4FB6-9A69-7156520B0D22}"/>
    <dgm:cxn modelId="{F84D775E-01C8-4854-B19F-B75A84234045}" srcId="{69550358-AD5D-493D-AA06-A555C072158D}" destId="{97B87F0E-0914-4D38-A3F8-617819BD22D4}" srcOrd="0" destOrd="0" parTransId="{C7E6BA6C-7265-4EE2-B08E-DBB898CC7C28}" sibTransId="{5E8967BD-F2A1-428E-8E38-BCEB69B334C9}"/>
    <dgm:cxn modelId="{E89E5C7B-A3A1-40CB-B72C-9B741F33D994}" srcId="{406045C2-EFFE-48AC-9CA4-06530B2151A1}" destId="{66581E6B-5FE9-4AD4-B27D-A4587A009E6A}" srcOrd="2" destOrd="0" parTransId="{771F1FD1-990C-464D-9AA3-329725EC4AED}" sibTransId="{DE83EC39-DDAC-4F37-B5BB-6E572A40E25D}"/>
    <dgm:cxn modelId="{0E27EE7C-3236-4A53-B4A2-763E7CDA5C1F}" type="presOf" srcId="{F16C0984-56A8-4BB7-A999-C7FD74A7F821}" destId="{2E63BF99-F591-4C5F-9EB9-B525024A346C}" srcOrd="0" destOrd="1" presId="urn:microsoft.com/office/officeart/2005/8/layout/hList1"/>
    <dgm:cxn modelId="{78BFC18F-75E6-4E03-B60E-C88B7B014F08}" type="presOf" srcId="{B867EFFC-BF6C-41ED-9F21-4DE7A1050E63}" destId="{66C50DED-121A-4892-B32B-B4170AB4966B}" srcOrd="0" destOrd="0" presId="urn:microsoft.com/office/officeart/2005/8/layout/hList1"/>
    <dgm:cxn modelId="{B400DBA6-ED5B-45BB-8628-D9B711025EFD}" type="presOf" srcId="{66581E6B-5FE9-4AD4-B27D-A4587A009E6A}" destId="{BC987795-2DB2-4F7C-A67C-8667761F81A1}" srcOrd="0" destOrd="0" presId="urn:microsoft.com/office/officeart/2005/8/layout/hList1"/>
    <dgm:cxn modelId="{B9BB78A7-7F56-4D9B-A908-974D76B45925}" type="presOf" srcId="{EAD41F9C-B53A-495A-A74B-2A38BD45A4BB}" destId="{89467A2E-B614-4D48-B05C-7DC7C555290D}" srcOrd="0" destOrd="0" presId="urn:microsoft.com/office/officeart/2005/8/layout/hList1"/>
    <dgm:cxn modelId="{E86931A9-80A0-4058-A718-159C252416FC}" type="presOf" srcId="{69550358-AD5D-493D-AA06-A555C072158D}" destId="{A0EC52D1-408F-4918-817B-DDA28DF40D1E}" srcOrd="0" destOrd="0" presId="urn:microsoft.com/office/officeart/2005/8/layout/hList1"/>
    <dgm:cxn modelId="{1DA5FAB4-02DA-4A79-A207-FB3F3696A425}" type="presOf" srcId="{97B87F0E-0914-4D38-A3F8-617819BD22D4}" destId="{B728B35A-42E7-4257-88D2-F8A4A6BAE0C0}" srcOrd="0" destOrd="0" presId="urn:microsoft.com/office/officeart/2005/8/layout/hList1"/>
    <dgm:cxn modelId="{0C31B4B9-67B2-45DE-8854-4D6087644C41}" type="presOf" srcId="{406045C2-EFFE-48AC-9CA4-06530B2151A1}" destId="{FA655588-7808-4740-B120-A8F8091AEB81}" srcOrd="0" destOrd="0" presId="urn:microsoft.com/office/officeart/2005/8/layout/hList1"/>
    <dgm:cxn modelId="{B26943E9-003D-45E5-8A24-865A91D2D06E}" srcId="{66581E6B-5FE9-4AD4-B27D-A4587A009E6A}" destId="{EAD41F9C-B53A-495A-A74B-2A38BD45A4BB}" srcOrd="0" destOrd="0" parTransId="{3182CA48-9B08-4253-90BE-F6EE7F6ECA68}" sibTransId="{1BA95874-A1F9-4AF0-ACB3-E5CE51DC92C8}"/>
    <dgm:cxn modelId="{2DABB146-3A41-455E-B5E0-EEA65F62FD58}" type="presParOf" srcId="{FA655588-7808-4740-B120-A8F8091AEB81}" destId="{9BAABFCB-1028-4B92-A5CC-D2204A5F4F54}" srcOrd="0" destOrd="0" presId="urn:microsoft.com/office/officeart/2005/8/layout/hList1"/>
    <dgm:cxn modelId="{4806A456-D0E5-4AC9-B582-7D0A0FDD5E13}" type="presParOf" srcId="{9BAABFCB-1028-4B92-A5CC-D2204A5F4F54}" destId="{A0EC52D1-408F-4918-817B-DDA28DF40D1E}" srcOrd="0" destOrd="0" presId="urn:microsoft.com/office/officeart/2005/8/layout/hList1"/>
    <dgm:cxn modelId="{3C424AD2-3DBF-4F1A-8C85-A34CCA71C3AC}" type="presParOf" srcId="{9BAABFCB-1028-4B92-A5CC-D2204A5F4F54}" destId="{B728B35A-42E7-4257-88D2-F8A4A6BAE0C0}" srcOrd="1" destOrd="0" presId="urn:microsoft.com/office/officeart/2005/8/layout/hList1"/>
    <dgm:cxn modelId="{8BF6B46A-30FD-45A9-9EDF-AFC2C67621F6}" type="presParOf" srcId="{FA655588-7808-4740-B120-A8F8091AEB81}" destId="{F2CB8DB2-7E1F-41FB-BC4C-8CCA59D6D834}" srcOrd="1" destOrd="0" presId="urn:microsoft.com/office/officeart/2005/8/layout/hList1"/>
    <dgm:cxn modelId="{CFEF83CC-BD60-443A-8E1D-4735318FF852}" type="presParOf" srcId="{FA655588-7808-4740-B120-A8F8091AEB81}" destId="{5A5DDE30-0CAB-4147-BF3E-2B182099BC67}" srcOrd="2" destOrd="0" presId="urn:microsoft.com/office/officeart/2005/8/layout/hList1"/>
    <dgm:cxn modelId="{DF4A0578-A464-476F-85F6-0E4D32089C36}" type="presParOf" srcId="{5A5DDE30-0CAB-4147-BF3E-2B182099BC67}" destId="{66C50DED-121A-4892-B32B-B4170AB4966B}" srcOrd="0" destOrd="0" presId="urn:microsoft.com/office/officeart/2005/8/layout/hList1"/>
    <dgm:cxn modelId="{6542123E-FE46-4A8E-89A0-47524B56CFDA}" type="presParOf" srcId="{5A5DDE30-0CAB-4147-BF3E-2B182099BC67}" destId="{2E63BF99-F591-4C5F-9EB9-B525024A346C}" srcOrd="1" destOrd="0" presId="urn:microsoft.com/office/officeart/2005/8/layout/hList1"/>
    <dgm:cxn modelId="{30E135EB-5A94-4519-81BB-D749C9585A48}" type="presParOf" srcId="{FA655588-7808-4740-B120-A8F8091AEB81}" destId="{B4BAC362-919C-44B7-99EF-EBCD6FD7D2E7}" srcOrd="3" destOrd="0" presId="urn:microsoft.com/office/officeart/2005/8/layout/hList1"/>
    <dgm:cxn modelId="{447A8539-100C-4486-9470-362C0D81EAFE}" type="presParOf" srcId="{FA655588-7808-4740-B120-A8F8091AEB81}" destId="{19C95D81-F574-4FB0-A6E9-01DA5D41418E}" srcOrd="4" destOrd="0" presId="urn:microsoft.com/office/officeart/2005/8/layout/hList1"/>
    <dgm:cxn modelId="{905F2CBC-ED40-46FB-8E04-5AAA288754F5}" type="presParOf" srcId="{19C95D81-F574-4FB0-A6E9-01DA5D41418E}" destId="{BC987795-2DB2-4F7C-A67C-8667761F81A1}" srcOrd="0" destOrd="0" presId="urn:microsoft.com/office/officeart/2005/8/layout/hList1"/>
    <dgm:cxn modelId="{EA0B7F0F-4C78-49F6-AED9-153FE1C7546D}" type="presParOf" srcId="{19C95D81-F574-4FB0-A6E9-01DA5D41418E}" destId="{89467A2E-B614-4D48-B05C-7DC7C555290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07719-A35F-4A95-97F8-D862150A6D4A}">
      <dsp:nvSpPr>
        <dsp:cNvPr id="0" name=""/>
        <dsp:cNvSpPr/>
      </dsp:nvSpPr>
      <dsp:spPr>
        <a:xfrm>
          <a:off x="4334" y="136900"/>
          <a:ext cx="1970917" cy="881865"/>
        </a:xfrm>
        <a:prstGeom prst="roundRect">
          <a:avLst>
            <a:gd name="adj" fmla="val 10000"/>
          </a:avLst>
        </a:prstGeom>
        <a:solidFill>
          <a:srgbClr val="6D5C88"/>
        </a:solidFill>
        <a:ln w="12700" cap="flat" cmpd="sng" algn="ctr">
          <a:solidFill>
            <a:srgbClr val="6D5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Book Antiqua" panose="02040602050305030304" pitchFamily="18" charset="0"/>
            </a:rPr>
            <a:t>Pending Budget Approval </a:t>
          </a:r>
        </a:p>
      </dsp:txBody>
      <dsp:txXfrm>
        <a:off x="4334" y="136900"/>
        <a:ext cx="1970917" cy="587910"/>
      </dsp:txXfrm>
    </dsp:sp>
    <dsp:sp modelId="{D44173C7-11B0-4ACC-BB78-65831AFBDBAD}">
      <dsp:nvSpPr>
        <dsp:cNvPr id="0" name=""/>
        <dsp:cNvSpPr/>
      </dsp:nvSpPr>
      <dsp:spPr>
        <a:xfrm>
          <a:off x="408016" y="724811"/>
          <a:ext cx="1970917" cy="2362500"/>
        </a:xfrm>
        <a:prstGeom prst="roundRect">
          <a:avLst>
            <a:gd name="adj" fmla="val 10000"/>
          </a:avLst>
        </a:prstGeom>
        <a:solidFill>
          <a:schemeClr val="lt1">
            <a:alpha val="90000"/>
            <a:hueOff val="0"/>
            <a:satOff val="0"/>
            <a:lumOff val="0"/>
            <a:alphaOff val="0"/>
          </a:schemeClr>
        </a:solidFill>
        <a:ln w="28575" cap="flat" cmpd="sng" algn="ctr">
          <a:solidFill>
            <a:srgbClr val="3600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Book Antiqua" panose="02040602050305030304" pitchFamily="18" charset="0"/>
            </a:rPr>
            <a:t>Only activities related to OVW required trainings</a:t>
          </a:r>
        </a:p>
        <a:p>
          <a:pPr marL="114300" lvl="1" indent="-114300" algn="l" defTabSz="666750">
            <a:lnSpc>
              <a:spcPct val="90000"/>
            </a:lnSpc>
            <a:spcBef>
              <a:spcPct val="0"/>
            </a:spcBef>
            <a:spcAft>
              <a:spcPct val="15000"/>
            </a:spcAft>
            <a:buChar char="•"/>
          </a:pPr>
          <a:r>
            <a:rPr lang="en-US" sz="1500" kern="1200" dirty="0">
              <a:latin typeface="Book Antiqua"/>
            </a:rPr>
            <a:t>No grant activities except participation in the NGO</a:t>
          </a:r>
        </a:p>
      </dsp:txBody>
      <dsp:txXfrm>
        <a:off x="465742" y="782537"/>
        <a:ext cx="1855465" cy="2247048"/>
      </dsp:txXfrm>
    </dsp:sp>
    <dsp:sp modelId="{178F24E1-6D8A-4DF9-880A-81FAACBC4126}">
      <dsp:nvSpPr>
        <dsp:cNvPr id="0" name=""/>
        <dsp:cNvSpPr/>
      </dsp:nvSpPr>
      <dsp:spPr>
        <a:xfrm>
          <a:off x="2274036" y="185505"/>
          <a:ext cx="633421" cy="490701"/>
        </a:xfrm>
        <a:prstGeom prst="rightArrow">
          <a:avLst>
            <a:gd name="adj1" fmla="val 60000"/>
            <a:gd name="adj2" fmla="val 50000"/>
          </a:avLst>
        </a:prstGeom>
        <a:solidFill>
          <a:srgbClr val="36006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Book Antiqua" panose="02040602050305030304" pitchFamily="18" charset="0"/>
          </a:endParaRPr>
        </a:p>
      </dsp:txBody>
      <dsp:txXfrm>
        <a:off x="2274036" y="283645"/>
        <a:ext cx="486211" cy="294421"/>
      </dsp:txXfrm>
    </dsp:sp>
    <dsp:sp modelId="{27F6F4D0-58D8-4B6E-B2DF-27CAB6AB2304}">
      <dsp:nvSpPr>
        <dsp:cNvPr id="0" name=""/>
        <dsp:cNvSpPr/>
      </dsp:nvSpPr>
      <dsp:spPr>
        <a:xfrm>
          <a:off x="3170387" y="136900"/>
          <a:ext cx="1970917" cy="881865"/>
        </a:xfrm>
        <a:prstGeom prst="roundRect">
          <a:avLst>
            <a:gd name="adj" fmla="val 10000"/>
          </a:avLst>
        </a:prstGeom>
        <a:solidFill>
          <a:srgbClr val="6D5C88"/>
        </a:solidFill>
        <a:ln w="12700" cap="flat" cmpd="sng" algn="ctr">
          <a:solidFill>
            <a:srgbClr val="6D5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Book Antiqua" panose="02040602050305030304" pitchFamily="18" charset="0"/>
            </a:rPr>
            <a:t>Planning Phase (3 – 4 months)</a:t>
          </a:r>
        </a:p>
      </dsp:txBody>
      <dsp:txXfrm>
        <a:off x="3170387" y="136900"/>
        <a:ext cx="1970917" cy="587910"/>
      </dsp:txXfrm>
    </dsp:sp>
    <dsp:sp modelId="{638B31F3-EA3C-42B8-AD7C-3FD8F609CA2E}">
      <dsp:nvSpPr>
        <dsp:cNvPr id="0" name=""/>
        <dsp:cNvSpPr/>
      </dsp:nvSpPr>
      <dsp:spPr>
        <a:xfrm>
          <a:off x="3574069" y="724811"/>
          <a:ext cx="1970917" cy="2362500"/>
        </a:xfrm>
        <a:prstGeom prst="roundRect">
          <a:avLst>
            <a:gd name="adj" fmla="val 10000"/>
          </a:avLst>
        </a:prstGeom>
        <a:solidFill>
          <a:schemeClr val="lt1">
            <a:alpha val="90000"/>
            <a:hueOff val="0"/>
            <a:satOff val="0"/>
            <a:lumOff val="0"/>
            <a:alphaOff val="0"/>
          </a:schemeClr>
        </a:solidFill>
        <a:ln w="28575" cap="flat" cmpd="sng" algn="ctr">
          <a:solidFill>
            <a:srgbClr val="3600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Book Antiqua" panose="02040602050305030304" pitchFamily="18" charset="0"/>
            </a:rPr>
            <a:t>Meet with OVW and Technical Assistance providers</a:t>
          </a:r>
        </a:p>
        <a:p>
          <a:pPr marL="114300" lvl="1" indent="-114300" algn="l" defTabSz="666750">
            <a:lnSpc>
              <a:spcPct val="90000"/>
            </a:lnSpc>
            <a:spcBef>
              <a:spcPct val="0"/>
            </a:spcBef>
            <a:spcAft>
              <a:spcPct val="15000"/>
            </a:spcAft>
            <a:buChar char="•"/>
          </a:pPr>
          <a:r>
            <a:rPr lang="en-US" sz="1500" kern="1200" dirty="0">
              <a:latin typeface="Book Antiqua" panose="02040602050305030304" pitchFamily="18" charset="0"/>
            </a:rPr>
            <a:t>Submit policies (your organization and project partners)</a:t>
          </a:r>
        </a:p>
        <a:p>
          <a:pPr marL="114300" lvl="1" indent="-114300" algn="l" defTabSz="666750">
            <a:lnSpc>
              <a:spcPct val="90000"/>
            </a:lnSpc>
            <a:spcBef>
              <a:spcPct val="0"/>
            </a:spcBef>
            <a:spcAft>
              <a:spcPct val="15000"/>
            </a:spcAft>
            <a:buChar char="•"/>
          </a:pPr>
          <a:r>
            <a:rPr lang="en-US" sz="1500" kern="1200" dirty="0">
              <a:latin typeface="Book Antiqua"/>
            </a:rPr>
            <a:t>Submit work plan</a:t>
          </a:r>
        </a:p>
      </dsp:txBody>
      <dsp:txXfrm>
        <a:off x="3631795" y="782537"/>
        <a:ext cx="1855465" cy="2247048"/>
      </dsp:txXfrm>
    </dsp:sp>
    <dsp:sp modelId="{8933E4E1-AF82-4CAC-BFEC-B133D678792B}">
      <dsp:nvSpPr>
        <dsp:cNvPr id="0" name=""/>
        <dsp:cNvSpPr/>
      </dsp:nvSpPr>
      <dsp:spPr>
        <a:xfrm>
          <a:off x="5440089" y="185505"/>
          <a:ext cx="633421" cy="490701"/>
        </a:xfrm>
        <a:prstGeom prst="rightArrow">
          <a:avLst>
            <a:gd name="adj1" fmla="val 60000"/>
            <a:gd name="adj2" fmla="val 50000"/>
          </a:avLst>
        </a:prstGeom>
        <a:solidFill>
          <a:srgbClr val="36006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Book Antiqua" panose="02040602050305030304" pitchFamily="18" charset="0"/>
          </a:endParaRPr>
        </a:p>
      </dsp:txBody>
      <dsp:txXfrm>
        <a:off x="5440089" y="283645"/>
        <a:ext cx="486211" cy="294421"/>
      </dsp:txXfrm>
    </dsp:sp>
    <dsp:sp modelId="{69E1FA76-85A8-4A42-BCF3-15F7F6B047FD}">
      <dsp:nvSpPr>
        <dsp:cNvPr id="0" name=""/>
        <dsp:cNvSpPr/>
      </dsp:nvSpPr>
      <dsp:spPr>
        <a:xfrm>
          <a:off x="6336441" y="136900"/>
          <a:ext cx="1970917" cy="881865"/>
        </a:xfrm>
        <a:prstGeom prst="roundRect">
          <a:avLst>
            <a:gd name="adj" fmla="val 10000"/>
          </a:avLst>
        </a:prstGeom>
        <a:solidFill>
          <a:srgbClr val="6D5C88"/>
        </a:solidFill>
        <a:ln w="12700" cap="flat" cmpd="sng" algn="ctr">
          <a:solidFill>
            <a:srgbClr val="6D5C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Book Antiqua" panose="02040602050305030304" pitchFamily="18" charset="0"/>
            </a:rPr>
            <a:t>Implementation</a:t>
          </a:r>
          <a:r>
            <a:rPr lang="en-US" sz="1500" kern="1200" dirty="0">
              <a:latin typeface="Book Antiqua" panose="02040602050305030304" pitchFamily="18" charset="0"/>
            </a:rPr>
            <a:t> </a:t>
          </a:r>
        </a:p>
      </dsp:txBody>
      <dsp:txXfrm>
        <a:off x="6336441" y="136900"/>
        <a:ext cx="1970917" cy="587910"/>
      </dsp:txXfrm>
    </dsp:sp>
    <dsp:sp modelId="{18F4FA20-7597-41FC-9E63-DCC7ECA9D7CD}">
      <dsp:nvSpPr>
        <dsp:cNvPr id="0" name=""/>
        <dsp:cNvSpPr/>
      </dsp:nvSpPr>
      <dsp:spPr>
        <a:xfrm>
          <a:off x="6740122" y="724811"/>
          <a:ext cx="1970917" cy="2362500"/>
        </a:xfrm>
        <a:prstGeom prst="roundRect">
          <a:avLst>
            <a:gd name="adj" fmla="val 10000"/>
          </a:avLst>
        </a:prstGeom>
        <a:solidFill>
          <a:schemeClr val="lt1">
            <a:alpha val="90000"/>
            <a:hueOff val="0"/>
            <a:satOff val="0"/>
            <a:lumOff val="0"/>
            <a:alphaOff val="0"/>
          </a:schemeClr>
        </a:solidFill>
        <a:ln w="28575" cap="flat" cmpd="sng" algn="ctr">
          <a:solidFill>
            <a:srgbClr val="3600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chemeClr val="tx1"/>
              </a:solidFill>
              <a:latin typeface="Book Antiqua"/>
            </a:rPr>
            <a:t>Begin project activities</a:t>
          </a:r>
        </a:p>
        <a:p>
          <a:pPr marL="114300" lvl="1" indent="-114300" algn="l" defTabSz="666750" rtl="0">
            <a:lnSpc>
              <a:spcPct val="90000"/>
            </a:lnSpc>
            <a:spcBef>
              <a:spcPct val="0"/>
            </a:spcBef>
            <a:spcAft>
              <a:spcPct val="15000"/>
            </a:spcAft>
            <a:buChar char="•"/>
          </a:pPr>
          <a:r>
            <a:rPr lang="en-US" sz="1500" kern="1200" dirty="0">
              <a:solidFill>
                <a:schemeClr val="tx1"/>
              </a:solidFill>
              <a:latin typeface="Book Antiqua"/>
            </a:rPr>
            <a:t>Continue activities and maintain communication with OVW and project partners</a:t>
          </a:r>
        </a:p>
      </dsp:txBody>
      <dsp:txXfrm>
        <a:off x="6797848" y="782537"/>
        <a:ext cx="1855465" cy="224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2D1CD-E6B6-4A19-BD21-7CA51DA4E86E}">
      <dsp:nvSpPr>
        <dsp:cNvPr id="0" name=""/>
        <dsp:cNvSpPr/>
      </dsp:nvSpPr>
      <dsp:spPr>
        <a:xfrm>
          <a:off x="1627209" y="965"/>
          <a:ext cx="6508837" cy="990108"/>
        </a:xfrm>
        <a:prstGeom prst="rect">
          <a:avLst/>
        </a:prstGeom>
        <a:no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90" tIns="251487" rIns="126290" bIns="251487" numCol="1" spcCol="1270" anchor="ctr" anchorCtr="0">
          <a:noAutofit/>
        </a:bodyPr>
        <a:lstStyle/>
        <a:p>
          <a:pPr marL="0" lvl="0" indent="0" algn="l" defTabSz="755650">
            <a:lnSpc>
              <a:spcPct val="90000"/>
            </a:lnSpc>
            <a:spcBef>
              <a:spcPct val="0"/>
            </a:spcBef>
            <a:spcAft>
              <a:spcPct val="35000"/>
            </a:spcAft>
            <a:buNone/>
          </a:pPr>
          <a:r>
            <a:rPr lang="en-US" sz="1700" kern="1200" dirty="0"/>
            <a:t>Purpose Area 1 – </a:t>
          </a:r>
          <a:r>
            <a:rPr lang="en-US" sz="1700" b="1" kern="1200" dirty="0">
              <a:solidFill>
                <a:srgbClr val="4AA8BB"/>
              </a:solidFill>
            </a:rPr>
            <a:t>Children Exposed </a:t>
          </a:r>
          <a:r>
            <a:rPr lang="en-US" sz="1700" kern="1200" dirty="0"/>
            <a:t>to Violence and Abuse (ages 0-10)</a:t>
          </a:r>
        </a:p>
      </dsp:txBody>
      <dsp:txXfrm>
        <a:off x="1627209" y="965"/>
        <a:ext cx="6508837" cy="990108"/>
      </dsp:txXfrm>
    </dsp:sp>
    <dsp:sp modelId="{08CA5828-B549-409F-A56D-AB79710A739F}">
      <dsp:nvSpPr>
        <dsp:cNvPr id="0" name=""/>
        <dsp:cNvSpPr/>
      </dsp:nvSpPr>
      <dsp:spPr>
        <a:xfrm>
          <a:off x="0" y="965"/>
          <a:ext cx="1627209" cy="990108"/>
        </a:xfrm>
        <a:prstGeom prst="rect">
          <a:avLst/>
        </a:prstGeom>
        <a:solidFill>
          <a:srgbClr val="0F153E"/>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06" tIns="97801" rIns="86106" bIns="97801" numCol="1" spcCol="1270" anchor="ctr" anchorCtr="0">
          <a:noAutofit/>
        </a:bodyPr>
        <a:lstStyle/>
        <a:p>
          <a:pPr marL="0" lvl="0" indent="0" algn="ctr" defTabSz="933450">
            <a:lnSpc>
              <a:spcPct val="90000"/>
            </a:lnSpc>
            <a:spcBef>
              <a:spcPct val="0"/>
            </a:spcBef>
            <a:spcAft>
              <a:spcPct val="35000"/>
            </a:spcAft>
            <a:buNone/>
          </a:pPr>
          <a:r>
            <a:rPr lang="en-US" sz="2100" kern="1200" dirty="0"/>
            <a:t>Purpose 1</a:t>
          </a:r>
        </a:p>
      </dsp:txBody>
      <dsp:txXfrm>
        <a:off x="0" y="965"/>
        <a:ext cx="1627209" cy="990108"/>
      </dsp:txXfrm>
    </dsp:sp>
    <dsp:sp modelId="{1C2AD1F6-9C0F-412A-9355-CED47FEFA2C6}">
      <dsp:nvSpPr>
        <dsp:cNvPr id="0" name=""/>
        <dsp:cNvSpPr/>
      </dsp:nvSpPr>
      <dsp:spPr>
        <a:xfrm>
          <a:off x="1627209" y="1050480"/>
          <a:ext cx="6508837" cy="990108"/>
        </a:xfrm>
        <a:prstGeom prst="rect">
          <a:avLst/>
        </a:prstGeom>
        <a:no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90" tIns="251487" rIns="126290" bIns="251487" numCol="1" spcCol="1270" anchor="ctr" anchorCtr="0">
          <a:noAutofit/>
        </a:bodyPr>
        <a:lstStyle/>
        <a:p>
          <a:pPr marL="0" lvl="0" indent="0" algn="l" defTabSz="755650">
            <a:lnSpc>
              <a:spcPct val="90000"/>
            </a:lnSpc>
            <a:spcBef>
              <a:spcPct val="0"/>
            </a:spcBef>
            <a:spcAft>
              <a:spcPct val="35000"/>
            </a:spcAft>
            <a:buNone/>
          </a:pPr>
          <a:r>
            <a:rPr lang="en-US" sz="1700" kern="1200" dirty="0"/>
            <a:t>Purpose Area 2 – Creating </a:t>
          </a:r>
          <a:r>
            <a:rPr lang="en-US" sz="1700" b="1" kern="1200" dirty="0">
              <a:solidFill>
                <a:srgbClr val="4AA8BB"/>
              </a:solidFill>
            </a:rPr>
            <a:t>Safer Communities for Youth</a:t>
          </a:r>
          <a:r>
            <a:rPr lang="en-US" sz="1700" kern="1200" dirty="0"/>
            <a:t>: Prevention, Intervention, Treatment, and Response to Youth (ages 11-24)</a:t>
          </a:r>
        </a:p>
      </dsp:txBody>
      <dsp:txXfrm>
        <a:off x="1627209" y="1050480"/>
        <a:ext cx="6508837" cy="990108"/>
      </dsp:txXfrm>
    </dsp:sp>
    <dsp:sp modelId="{681E2CE2-D02D-408B-9B9A-13DC7EB8ED9F}">
      <dsp:nvSpPr>
        <dsp:cNvPr id="0" name=""/>
        <dsp:cNvSpPr/>
      </dsp:nvSpPr>
      <dsp:spPr>
        <a:xfrm>
          <a:off x="0" y="1050480"/>
          <a:ext cx="1627209" cy="990108"/>
        </a:xfrm>
        <a:prstGeom prst="rect">
          <a:avLst/>
        </a:prstGeom>
        <a:solidFill>
          <a:srgbClr val="0F153E"/>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06" tIns="97801" rIns="86106" bIns="97801" numCol="1" spcCol="1270" anchor="ctr" anchorCtr="0">
          <a:noAutofit/>
        </a:bodyPr>
        <a:lstStyle/>
        <a:p>
          <a:pPr marL="0" lvl="0" indent="0" algn="ctr" defTabSz="933450">
            <a:lnSpc>
              <a:spcPct val="90000"/>
            </a:lnSpc>
            <a:spcBef>
              <a:spcPct val="0"/>
            </a:spcBef>
            <a:spcAft>
              <a:spcPct val="35000"/>
            </a:spcAft>
            <a:buNone/>
          </a:pPr>
          <a:r>
            <a:rPr lang="en-US" sz="2100" kern="1200" dirty="0"/>
            <a:t>Purpose 2</a:t>
          </a:r>
        </a:p>
      </dsp:txBody>
      <dsp:txXfrm>
        <a:off x="0" y="1050480"/>
        <a:ext cx="1627209" cy="990108"/>
      </dsp:txXfrm>
    </dsp:sp>
    <dsp:sp modelId="{40D5D1A3-13A6-4FC3-B014-AEA88374A633}">
      <dsp:nvSpPr>
        <dsp:cNvPr id="0" name=""/>
        <dsp:cNvSpPr/>
      </dsp:nvSpPr>
      <dsp:spPr>
        <a:xfrm>
          <a:off x="1627209" y="2099995"/>
          <a:ext cx="6508837" cy="990108"/>
        </a:xfrm>
        <a:prstGeom prst="rect">
          <a:avLst/>
        </a:prstGeom>
        <a:no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290" tIns="251487" rIns="126290" bIns="251487" numCol="1" spcCol="1270" anchor="ctr" anchorCtr="0">
          <a:noAutofit/>
        </a:bodyPr>
        <a:lstStyle/>
        <a:p>
          <a:pPr marL="0" lvl="0" indent="0" algn="l" defTabSz="755650">
            <a:lnSpc>
              <a:spcPct val="90000"/>
            </a:lnSpc>
            <a:spcBef>
              <a:spcPct val="0"/>
            </a:spcBef>
            <a:spcAft>
              <a:spcPct val="35000"/>
            </a:spcAft>
            <a:buNone/>
          </a:pPr>
          <a:r>
            <a:rPr lang="en-US" sz="1700" kern="1200" dirty="0"/>
            <a:t>Purpose Area 3 </a:t>
          </a:r>
          <a:r>
            <a:rPr lang="en-US" sz="1700" b="0" kern="1200" dirty="0">
              <a:solidFill>
                <a:schemeClr val="tx1"/>
              </a:solidFill>
            </a:rPr>
            <a:t>–</a:t>
          </a:r>
          <a:r>
            <a:rPr lang="en-US" sz="1700" b="1" kern="1200" dirty="0">
              <a:solidFill>
                <a:srgbClr val="4AA8BB"/>
              </a:solidFill>
            </a:rPr>
            <a:t> School based </a:t>
          </a:r>
          <a:r>
            <a:rPr lang="en-US" sz="1700" kern="1200" dirty="0"/>
            <a:t>Prevention, Intervention, and Response (ages 5-19)</a:t>
          </a:r>
        </a:p>
      </dsp:txBody>
      <dsp:txXfrm>
        <a:off x="1627209" y="2099995"/>
        <a:ext cx="6508837" cy="990108"/>
      </dsp:txXfrm>
    </dsp:sp>
    <dsp:sp modelId="{B619C582-68A5-467B-B0D2-58303C7058A9}">
      <dsp:nvSpPr>
        <dsp:cNvPr id="0" name=""/>
        <dsp:cNvSpPr/>
      </dsp:nvSpPr>
      <dsp:spPr>
        <a:xfrm>
          <a:off x="0" y="2099995"/>
          <a:ext cx="1627209" cy="990108"/>
        </a:xfrm>
        <a:prstGeom prst="rect">
          <a:avLst/>
        </a:prstGeom>
        <a:solidFill>
          <a:srgbClr val="0F153E"/>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106" tIns="97801" rIns="86106" bIns="97801" numCol="1" spcCol="1270" anchor="ctr" anchorCtr="0">
          <a:noAutofit/>
        </a:bodyPr>
        <a:lstStyle/>
        <a:p>
          <a:pPr marL="0" lvl="0" indent="0" algn="ctr" defTabSz="933450">
            <a:lnSpc>
              <a:spcPct val="90000"/>
            </a:lnSpc>
            <a:spcBef>
              <a:spcPct val="0"/>
            </a:spcBef>
            <a:spcAft>
              <a:spcPct val="35000"/>
            </a:spcAft>
            <a:buNone/>
          </a:pPr>
          <a:r>
            <a:rPr lang="en-US" sz="2100" kern="1200" dirty="0"/>
            <a:t>Purpose 3</a:t>
          </a:r>
        </a:p>
      </dsp:txBody>
      <dsp:txXfrm>
        <a:off x="0" y="2099995"/>
        <a:ext cx="1627209" cy="990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28178-33D8-4B96-BA00-65BFF762F989}">
      <dsp:nvSpPr>
        <dsp:cNvPr id="0" name=""/>
        <dsp:cNvSpPr/>
      </dsp:nvSpPr>
      <dsp:spPr>
        <a:xfrm>
          <a:off x="261552" y="361197"/>
          <a:ext cx="818138" cy="818138"/>
        </a:xfrm>
        <a:prstGeom prst="ellips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8431217C-67B4-4B8E-BFFD-1BFBE5DD3EC8}">
      <dsp:nvSpPr>
        <dsp:cNvPr id="0" name=""/>
        <dsp:cNvSpPr/>
      </dsp:nvSpPr>
      <dsp:spPr>
        <a:xfrm>
          <a:off x="435910" y="535554"/>
          <a:ext cx="469423" cy="469423"/>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9354B9-6BF0-4C9F-B9B5-6AB4028288D8}">
      <dsp:nvSpPr>
        <dsp:cNvPr id="0" name=""/>
        <dsp:cNvSpPr/>
      </dsp:nvSpPr>
      <dsp:spPr>
        <a:xfrm>
          <a:off x="16"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0" kern="1200" cap="none" dirty="0">
              <a:solidFill>
                <a:schemeClr val="tx1"/>
              </a:solidFill>
              <a:latin typeface="Book Antiqua" panose="02040602050305030304" pitchFamily="18" charset="0"/>
            </a:rPr>
            <a:t>Attend OVW-sponsored trainings</a:t>
          </a:r>
        </a:p>
      </dsp:txBody>
      <dsp:txXfrm>
        <a:off x="16" y="1434165"/>
        <a:ext cx="1341210" cy="536484"/>
      </dsp:txXfrm>
    </dsp:sp>
    <dsp:sp modelId="{2863EB13-E854-4E97-8303-EFB5337658EA}">
      <dsp:nvSpPr>
        <dsp:cNvPr id="0" name=""/>
        <dsp:cNvSpPr/>
      </dsp:nvSpPr>
      <dsp:spPr>
        <a:xfrm>
          <a:off x="1837475" y="361197"/>
          <a:ext cx="818138" cy="818138"/>
        </a:xfrm>
        <a:prstGeom prst="ellipse">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DE90EEA2-0826-409C-8D25-EB43B6026B85}">
      <dsp:nvSpPr>
        <dsp:cNvPr id="0" name=""/>
        <dsp:cNvSpPr/>
      </dsp:nvSpPr>
      <dsp:spPr>
        <a:xfrm>
          <a:off x="2011833" y="535554"/>
          <a:ext cx="469423" cy="469423"/>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EFEE38-6CE3-4AE2-B973-EE8044EBE788}">
      <dsp:nvSpPr>
        <dsp:cNvPr id="0" name=""/>
        <dsp:cNvSpPr/>
      </dsp:nvSpPr>
      <dsp:spPr>
        <a:xfrm>
          <a:off x="1575939"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Create or expand CCRs</a:t>
          </a:r>
        </a:p>
      </dsp:txBody>
      <dsp:txXfrm>
        <a:off x="1575939" y="1434165"/>
        <a:ext cx="1341210" cy="536484"/>
      </dsp:txXfrm>
    </dsp:sp>
    <dsp:sp modelId="{0B4021C8-4DEC-4C7B-A1ED-5D2D9A00E911}">
      <dsp:nvSpPr>
        <dsp:cNvPr id="0" name=""/>
        <dsp:cNvSpPr/>
      </dsp:nvSpPr>
      <dsp:spPr>
        <a:xfrm>
          <a:off x="3413398" y="361197"/>
          <a:ext cx="818138" cy="818138"/>
        </a:xfrm>
        <a:prstGeom prst="ellipse">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0D080E10-120F-402E-AB8E-09D2D9417876}">
      <dsp:nvSpPr>
        <dsp:cNvPr id="0" name=""/>
        <dsp:cNvSpPr/>
      </dsp:nvSpPr>
      <dsp:spPr>
        <a:xfrm>
          <a:off x="3587756" y="535554"/>
          <a:ext cx="469423" cy="46942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BAC13A-E423-4ACE-8866-507920D434AA}">
      <dsp:nvSpPr>
        <dsp:cNvPr id="0" name=""/>
        <dsp:cNvSpPr/>
      </dsp:nvSpPr>
      <dsp:spPr>
        <a:xfrm>
          <a:off x="3151862"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Provide crisis intervention at all events</a:t>
          </a:r>
        </a:p>
      </dsp:txBody>
      <dsp:txXfrm>
        <a:off x="3151862" y="1434165"/>
        <a:ext cx="1341210" cy="536484"/>
      </dsp:txXfrm>
    </dsp:sp>
    <dsp:sp modelId="{019ED200-E097-4826-8CA6-D2B7B8DB90A7}">
      <dsp:nvSpPr>
        <dsp:cNvPr id="0" name=""/>
        <dsp:cNvSpPr/>
      </dsp:nvSpPr>
      <dsp:spPr>
        <a:xfrm>
          <a:off x="4989321" y="361197"/>
          <a:ext cx="818138" cy="81813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8CCCB-2AB1-4BE6-8169-54B14290DFB7}">
      <dsp:nvSpPr>
        <dsp:cNvPr id="0" name=""/>
        <dsp:cNvSpPr/>
      </dsp:nvSpPr>
      <dsp:spPr>
        <a:xfrm>
          <a:off x="5163678" y="535554"/>
          <a:ext cx="469423" cy="46942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7889BC-73FC-4113-A4CC-D6296FA60B91}">
      <dsp:nvSpPr>
        <dsp:cNvPr id="0" name=""/>
        <dsp:cNvSpPr/>
      </dsp:nvSpPr>
      <dsp:spPr>
        <a:xfrm>
          <a:off x="4727785" y="1434165"/>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Participate in planning phase</a:t>
          </a:r>
        </a:p>
      </dsp:txBody>
      <dsp:txXfrm>
        <a:off x="4727785" y="1434165"/>
        <a:ext cx="1341210" cy="536484"/>
      </dsp:txXfrm>
    </dsp:sp>
    <dsp:sp modelId="{25CCCE49-F638-42DD-819D-816173F617C8}">
      <dsp:nvSpPr>
        <dsp:cNvPr id="0" name=""/>
        <dsp:cNvSpPr/>
      </dsp:nvSpPr>
      <dsp:spPr>
        <a:xfrm>
          <a:off x="1049514" y="2305952"/>
          <a:ext cx="818138" cy="818138"/>
        </a:xfrm>
        <a:prstGeom prst="ellipse">
          <a:avLst/>
        </a:prstGeom>
        <a:solidFill>
          <a:srgbClr val="4AA8BB"/>
        </a:solidFill>
        <a:ln>
          <a:noFill/>
        </a:ln>
        <a:effectLst/>
      </dsp:spPr>
      <dsp:style>
        <a:lnRef idx="0">
          <a:scrgbClr r="0" g="0" b="0"/>
        </a:lnRef>
        <a:fillRef idx="1">
          <a:scrgbClr r="0" g="0" b="0"/>
        </a:fillRef>
        <a:effectRef idx="0">
          <a:scrgbClr r="0" g="0" b="0"/>
        </a:effectRef>
        <a:fontRef idx="minor"/>
      </dsp:style>
    </dsp:sp>
    <dsp:sp modelId="{45DFB3B8-EC3C-41A0-BC90-461F6EB76E3A}">
      <dsp:nvSpPr>
        <dsp:cNvPr id="0" name=""/>
        <dsp:cNvSpPr/>
      </dsp:nvSpPr>
      <dsp:spPr>
        <a:xfrm>
          <a:off x="1223871" y="2480310"/>
          <a:ext cx="469423" cy="46942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22FAF-2A9E-4D1A-8641-4E8AE9A18836}">
      <dsp:nvSpPr>
        <dsp:cNvPr id="0" name=""/>
        <dsp:cNvSpPr/>
      </dsp:nvSpPr>
      <dsp:spPr>
        <a:xfrm>
          <a:off x="787978" y="3378921"/>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Ensure activities are audience specific</a:t>
          </a:r>
        </a:p>
      </dsp:txBody>
      <dsp:txXfrm>
        <a:off x="787978" y="3378921"/>
        <a:ext cx="1341210" cy="536484"/>
      </dsp:txXfrm>
    </dsp:sp>
    <dsp:sp modelId="{0D3483EE-E2C5-4B83-8802-1CB9465A9044}">
      <dsp:nvSpPr>
        <dsp:cNvPr id="0" name=""/>
        <dsp:cNvSpPr/>
      </dsp:nvSpPr>
      <dsp:spPr>
        <a:xfrm>
          <a:off x="2625437" y="2305952"/>
          <a:ext cx="818138" cy="81813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96BB1-8433-479E-AC8C-86C67477858C}">
      <dsp:nvSpPr>
        <dsp:cNvPr id="0" name=""/>
        <dsp:cNvSpPr/>
      </dsp:nvSpPr>
      <dsp:spPr>
        <a:xfrm>
          <a:off x="2799794" y="2480310"/>
          <a:ext cx="469423" cy="46942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B3CBE-95B3-42BB-9BA1-9A3EE723FD10}">
      <dsp:nvSpPr>
        <dsp:cNvPr id="0" name=""/>
        <dsp:cNvSpPr/>
      </dsp:nvSpPr>
      <dsp:spPr>
        <a:xfrm>
          <a:off x="2363901" y="3378921"/>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Develop activities targeted to specific age groups</a:t>
          </a:r>
        </a:p>
      </dsp:txBody>
      <dsp:txXfrm>
        <a:off x="2363901" y="3378921"/>
        <a:ext cx="1341210" cy="536484"/>
      </dsp:txXfrm>
    </dsp:sp>
    <dsp:sp modelId="{0A492495-C627-4D58-8D21-13E5F944E6FE}">
      <dsp:nvSpPr>
        <dsp:cNvPr id="0" name=""/>
        <dsp:cNvSpPr/>
      </dsp:nvSpPr>
      <dsp:spPr>
        <a:xfrm>
          <a:off x="4201360" y="2305952"/>
          <a:ext cx="818138" cy="818138"/>
        </a:xfrm>
        <a:prstGeom prst="ellipse">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82ACD1AA-7C89-4DFC-95FC-D1AD4F65AAF1}">
      <dsp:nvSpPr>
        <dsp:cNvPr id="0" name=""/>
        <dsp:cNvSpPr/>
      </dsp:nvSpPr>
      <dsp:spPr>
        <a:xfrm>
          <a:off x="4375717" y="2480310"/>
          <a:ext cx="469423" cy="469423"/>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1EFE07-A538-4A41-B38C-DD0F7FC0FEE8}">
      <dsp:nvSpPr>
        <dsp:cNvPr id="0" name=""/>
        <dsp:cNvSpPr/>
      </dsp:nvSpPr>
      <dsp:spPr>
        <a:xfrm>
          <a:off x="3939823" y="3378921"/>
          <a:ext cx="1341210" cy="536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cap="none" dirty="0">
              <a:latin typeface="Book Antiqua" panose="02040602050305030304" pitchFamily="18" charset="0"/>
            </a:rPr>
            <a:t>Engage community partners in project</a:t>
          </a:r>
        </a:p>
      </dsp:txBody>
      <dsp:txXfrm>
        <a:off x="3939823" y="3378921"/>
        <a:ext cx="1341210" cy="53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C52D1-408F-4918-817B-DDA28DF40D1E}">
      <dsp:nvSpPr>
        <dsp:cNvPr id="0" name=""/>
        <dsp:cNvSpPr/>
      </dsp:nvSpPr>
      <dsp:spPr>
        <a:xfrm>
          <a:off x="2151" y="15548"/>
          <a:ext cx="2097420" cy="838968"/>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Project Period Extension</a:t>
          </a:r>
        </a:p>
      </dsp:txBody>
      <dsp:txXfrm>
        <a:off x="2151" y="15548"/>
        <a:ext cx="2097420" cy="838968"/>
      </dsp:txXfrm>
    </dsp:sp>
    <dsp:sp modelId="{B728B35A-42E7-4257-88D2-F8A4A6BAE0C0}">
      <dsp:nvSpPr>
        <dsp:cNvPr id="0" name=""/>
        <dsp:cNvSpPr/>
      </dsp:nvSpPr>
      <dsp:spPr>
        <a:xfrm>
          <a:off x="2151" y="854517"/>
          <a:ext cx="2097420" cy="2371680"/>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Project Period Change</a:t>
          </a:r>
        </a:p>
      </dsp:txBody>
      <dsp:txXfrm>
        <a:off x="2151" y="854517"/>
        <a:ext cx="2097420" cy="2371680"/>
      </dsp:txXfrm>
    </dsp:sp>
    <dsp:sp modelId="{66C50DED-121A-4892-B32B-B4170AB4966B}">
      <dsp:nvSpPr>
        <dsp:cNvPr id="0" name=""/>
        <dsp:cNvSpPr/>
      </dsp:nvSpPr>
      <dsp:spPr>
        <a:xfrm>
          <a:off x="2393211" y="15548"/>
          <a:ext cx="2097420" cy="838968"/>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Programmatic</a:t>
          </a:r>
        </a:p>
      </dsp:txBody>
      <dsp:txXfrm>
        <a:off x="2393211" y="15548"/>
        <a:ext cx="2097420" cy="838968"/>
      </dsp:txXfrm>
    </dsp:sp>
    <dsp:sp modelId="{2E63BF99-F591-4C5F-9EB9-B525024A346C}">
      <dsp:nvSpPr>
        <dsp:cNvPr id="0" name=""/>
        <dsp:cNvSpPr/>
      </dsp:nvSpPr>
      <dsp:spPr>
        <a:xfrm>
          <a:off x="2393211" y="854517"/>
          <a:ext cx="2097420" cy="2371680"/>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Cost</a:t>
          </a:r>
        </a:p>
        <a:p>
          <a:pPr marL="228600" lvl="1" indent="-228600" algn="l" defTabSz="889000">
            <a:lnSpc>
              <a:spcPct val="90000"/>
            </a:lnSpc>
            <a:spcBef>
              <a:spcPct val="0"/>
            </a:spcBef>
            <a:spcAft>
              <a:spcPct val="15000"/>
            </a:spcAft>
            <a:buChar char="•"/>
          </a:pPr>
          <a:r>
            <a:rPr lang="en-US" sz="2000" kern="1200" dirty="0"/>
            <a:t>Scope Change</a:t>
          </a:r>
        </a:p>
      </dsp:txBody>
      <dsp:txXfrm>
        <a:off x="2393211" y="854517"/>
        <a:ext cx="2097420" cy="2371680"/>
      </dsp:txXfrm>
    </dsp:sp>
    <dsp:sp modelId="{BC987795-2DB2-4F7C-A67C-8667761F81A1}">
      <dsp:nvSpPr>
        <dsp:cNvPr id="0" name=""/>
        <dsp:cNvSpPr/>
      </dsp:nvSpPr>
      <dsp:spPr>
        <a:xfrm>
          <a:off x="4786422" y="13963"/>
          <a:ext cx="2097420" cy="838968"/>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Financial</a:t>
          </a:r>
          <a:r>
            <a:rPr lang="en-US" sz="1900" kern="1200" dirty="0"/>
            <a:t> </a:t>
          </a:r>
        </a:p>
      </dsp:txBody>
      <dsp:txXfrm>
        <a:off x="4786422" y="13963"/>
        <a:ext cx="2097420" cy="838968"/>
      </dsp:txXfrm>
    </dsp:sp>
    <dsp:sp modelId="{89467A2E-B614-4D48-B05C-7DC7C555290D}">
      <dsp:nvSpPr>
        <dsp:cNvPr id="0" name=""/>
        <dsp:cNvSpPr/>
      </dsp:nvSpPr>
      <dsp:spPr>
        <a:xfrm>
          <a:off x="4784270" y="854517"/>
          <a:ext cx="2097420" cy="2371680"/>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Budget Modification</a:t>
          </a:r>
        </a:p>
      </dsp:txBody>
      <dsp:txXfrm>
        <a:off x="4784270" y="854517"/>
        <a:ext cx="2097420" cy="2371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05710F-E233-E034-1585-9C0333A25F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EA21D7-4BE2-7C31-3E20-860313A9C0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9ED91-F46E-4C2C-9B37-6BA65DD6A0C2}" type="datetimeFigureOut">
              <a:rPr lang="en-US" smtClean="0"/>
              <a:t>12/10/24</a:t>
            </a:fld>
            <a:endParaRPr lang="en-US"/>
          </a:p>
        </p:txBody>
      </p:sp>
      <p:sp>
        <p:nvSpPr>
          <p:cNvPr id="4" name="Footer Placeholder 3">
            <a:extLst>
              <a:ext uri="{FF2B5EF4-FFF2-40B4-BE49-F238E27FC236}">
                <a16:creationId xmlns:a16="http://schemas.microsoft.com/office/drawing/2014/main" id="{9866CB9E-6738-2F4E-56B4-4D83E1DB07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42C122-BCBF-F92C-D377-1FA0CE4E9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41D78-FC9F-4242-B1E7-07D76D7C54EB}" type="slidenum">
              <a:rPr lang="en-US" smtClean="0"/>
              <a:t>‹#›</a:t>
            </a:fld>
            <a:endParaRPr lang="en-US"/>
          </a:p>
        </p:txBody>
      </p:sp>
    </p:spTree>
    <p:extLst>
      <p:ext uri="{BB962C8B-B14F-4D97-AF65-F5344CB8AC3E}">
        <p14:creationId xmlns:p14="http://schemas.microsoft.com/office/powerpoint/2010/main" val="48055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26133-9F56-4B50-B89D-5B4A7B0B559A}" type="datetimeFigureOut">
              <a:rPr lang="en-US" smtClean="0"/>
              <a:t>12/10/24</a:t>
            </a:fld>
            <a:endParaRPr lang="en-US"/>
          </a:p>
        </p:txBody>
      </p:sp>
      <p:sp>
        <p:nvSpPr>
          <p:cNvPr id="4" name="Slide Image Placeholder 3"/>
          <p:cNvSpPr>
            <a:spLocks noGrp="1" noRot="1" noChangeAspect="1"/>
          </p:cNvSpPr>
          <p:nvPr>
            <p:ph type="sldImg" idx="2"/>
          </p:nvPr>
        </p:nvSpPr>
        <p:spPr>
          <a:xfrm>
            <a:off x="728663" y="1143000"/>
            <a:ext cx="5400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0F0D9-83CD-458B-918B-C0A429E18A4D}" type="slidenum">
              <a:rPr lang="en-US" smtClean="0"/>
              <a:t>‹#›</a:t>
            </a:fld>
            <a:endParaRPr lang="en-US"/>
          </a:p>
        </p:txBody>
      </p:sp>
    </p:spTree>
    <p:extLst>
      <p:ext uri="{BB962C8B-B14F-4D97-AF65-F5344CB8AC3E}">
        <p14:creationId xmlns:p14="http://schemas.microsoft.com/office/powerpoint/2010/main" val="387919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Award Basics – length of the award, where we’re currently at, different stages of the project; know where to find information about your award.</a:t>
            </a:r>
          </a:p>
          <a:p>
            <a:r>
              <a:rPr lang="en-US" dirty="0"/>
              <a:t>Managing Your Award – briefly touch on using the Justice Grants System; Entity Admin and Roles in JGS</a:t>
            </a:r>
          </a:p>
          <a:p>
            <a:r>
              <a:rPr lang="en-US" dirty="0"/>
              <a:t>CY Purpose Areas and OVW Priority Areas – program requirements and unallowable activities</a:t>
            </a:r>
          </a:p>
          <a:p>
            <a:r>
              <a:rPr lang="en-US" dirty="0"/>
              <a:t>Grant Administration – monitoring and compliance touch points. </a:t>
            </a:r>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4</a:t>
            </a:fld>
            <a:endParaRPr lang="en-US"/>
          </a:p>
        </p:txBody>
      </p:sp>
    </p:spTree>
    <p:extLst>
      <p:ext uri="{BB962C8B-B14F-4D97-AF65-F5344CB8AC3E}">
        <p14:creationId xmlns:p14="http://schemas.microsoft.com/office/powerpoint/2010/main" val="245600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grant funds may not be used to provide services to perpetrators. Since grant funds are governed by VAWA, funds cannot be used to support perpetrators such as counseling, advocacy, or other victim focused services or court ordered batterer-intervention programming. You may engage with them in a manner to prevent future victimization so it is from a prevention lens. Intervention strategies or services are not allowed. But if they have done the work outside of the program and are now coming in for prevention work or to be a role model then that is allowed.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Grants funds may not be used to address youth violence, such as gang involvement, gun violence, or physical violence, unless there is a clear and identifiable link to the VAWA crimes of domestic violence, dating violence, sexual assault, and/or stalking. </a:t>
            </a:r>
          </a:p>
          <a:p>
            <a:endParaRPr lang="en-US" baseline="0" dirty="0"/>
          </a:p>
          <a:p>
            <a:r>
              <a:rPr lang="en-US" baseline="0" dirty="0"/>
              <a:t>Grant funds cannot support theatre performances that do not focus on the VAWA crimes.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5"/>
          </p:nvPr>
        </p:nvSpPr>
        <p:spPr/>
        <p:txBody>
          <a:bodyPr/>
          <a:lstStyle/>
          <a:p>
            <a:fld id="{6E8A55C0-C6E4-4CCE-A696-AC24423808D0}" type="slidenum">
              <a:rPr lang="en-US" smtClean="0"/>
              <a:pPr/>
              <a:t>28</a:t>
            </a:fld>
            <a:endParaRPr lang="en-US" dirty="0"/>
          </a:p>
        </p:txBody>
      </p:sp>
    </p:spTree>
    <p:extLst>
      <p:ext uri="{BB962C8B-B14F-4D97-AF65-F5344CB8AC3E}">
        <p14:creationId xmlns:p14="http://schemas.microsoft.com/office/powerpoint/2010/main" val="244905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addressed</a:t>
            </a:r>
            <a:r>
              <a:rPr lang="en-US" baseline="0" dirty="0"/>
              <a:t> some of the things you can’t do, let’s talk about what you can do! </a:t>
            </a:r>
          </a:p>
          <a:p>
            <a:endParaRPr lang="en-US" baseline="0" dirty="0"/>
          </a:p>
          <a:p>
            <a:r>
              <a:rPr lang="en-US" baseline="0" dirty="0"/>
              <a:t>Under this program, depending on which type of project you are implementing, Children and Youth or Engaging Men, grantees may provide services for children and youth survivors that identify as male. </a:t>
            </a:r>
          </a:p>
          <a:p>
            <a:endParaRPr lang="en-US" baseline="0" dirty="0"/>
          </a:p>
          <a:p>
            <a:r>
              <a:rPr lang="en-US" baseline="0" dirty="0"/>
              <a:t>Grantees may engage with juveniles and adults in detention or correctional facilities. (If there is time, expand upon this.) </a:t>
            </a:r>
          </a:p>
          <a:p>
            <a:endParaRPr lang="en-US" baseline="0" dirty="0"/>
          </a:p>
          <a:p>
            <a:r>
              <a:rPr lang="en-US" baseline="0" dirty="0"/>
              <a:t>Food is allowable under limited circumstances with prior approval from your OVW program specialist. Ex: doing an after school activity with youth, some youth don’t have access to food at home and we don’t want them to go hungry so we will allow food for the youth. Food is never allowed for adults. Must get approval in the event you’re audited, you want to show you had approval. </a:t>
            </a:r>
          </a:p>
          <a:p>
            <a:endParaRPr lang="en-US" baseline="0" dirty="0"/>
          </a:p>
          <a:p>
            <a:r>
              <a:rPr lang="en-US" baseline="0" dirty="0"/>
              <a:t>And grantees may provide support and services to non-offending caregivers. This is especially important for those CY grantees implementing purpose area 1, working with the little kiddos ages 0-10. Also, for the older children and youth, it is important for non-offending caregivers to have information on how to support their child if they are victimized. We want to make sure the person is getting the help and support they need if they are victims and/or have the resources to support the youth who have been victims or who have been exposed. A lot of times, adults don’t have that support base or knowledge to help the youth they are caring for.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29</a:t>
            </a:fld>
            <a:endParaRPr lang="en-US" dirty="0"/>
          </a:p>
        </p:txBody>
      </p:sp>
    </p:spTree>
    <p:extLst>
      <p:ext uri="{BB962C8B-B14F-4D97-AF65-F5344CB8AC3E}">
        <p14:creationId xmlns:p14="http://schemas.microsoft.com/office/powerpoint/2010/main" val="334732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35</a:t>
            </a:fld>
            <a:endParaRPr lang="en-US"/>
          </a:p>
        </p:txBody>
      </p:sp>
    </p:spTree>
    <p:extLst>
      <p:ext uri="{BB962C8B-B14F-4D97-AF65-F5344CB8AC3E}">
        <p14:creationId xmlns:p14="http://schemas.microsoft.com/office/powerpoint/2010/main" val="365363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by PARE this afternoon.</a:t>
            </a:r>
          </a:p>
        </p:txBody>
      </p:sp>
      <p:sp>
        <p:nvSpPr>
          <p:cNvPr id="4" name="Slide Number Placeholder 3"/>
          <p:cNvSpPr>
            <a:spLocks noGrp="1"/>
          </p:cNvSpPr>
          <p:nvPr>
            <p:ph type="sldNum" sz="quarter" idx="5"/>
          </p:nvPr>
        </p:nvSpPr>
        <p:spPr/>
        <p:txBody>
          <a:bodyPr/>
          <a:lstStyle/>
          <a:p>
            <a:fld id="{7810F0D9-83CD-458B-918B-C0A429E18A4D}" type="slidenum">
              <a:rPr lang="en-US" smtClean="0"/>
              <a:t>37</a:t>
            </a:fld>
            <a:endParaRPr lang="en-US"/>
          </a:p>
        </p:txBody>
      </p:sp>
    </p:spTree>
    <p:extLst>
      <p:ext uri="{BB962C8B-B14F-4D97-AF65-F5344CB8AC3E}">
        <p14:creationId xmlns:p14="http://schemas.microsoft.com/office/powerpoint/2010/main" val="343441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t>The special conditions on the award require grantees to submit all products developed and/or used with grant funds such as brochures, training materials, curricula, power point presentations, PSAs, websites, manuals, wallet cards, and posters to OVW for approval prior to using them. These items should be submitted to OVW at a minimum of 20 business days prior to your needing to use them to allow sufficient time for OVW to review and approve them. However, depending on the length and volume of the documents, and any possible revisions (which there are almost always revisions), it may take much longer. We will discuss the process for submitting products in just a bit.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One question I always get is, “I’m using a product off-the-shelf, like Coaching Boys Into Men. Do I need to get approval?” The answer is yes. There is a special condition on the award that requires grantees to get approval from OVW prior to utilizing </a:t>
            </a:r>
            <a:r>
              <a:rPr lang="en-US" sz="1200" b="0" i="0" kern="1200" dirty="0">
                <a:solidFill>
                  <a:schemeClr val="tx1"/>
                </a:solidFill>
                <a:effectLst/>
                <a:latin typeface="Times New Roman" pitchFamily="18" charset="0"/>
                <a:ea typeface="ＭＳ Ｐゴシック" pitchFamily="-112" charset="-128"/>
                <a:cs typeface="ＭＳ Ｐゴシック" pitchFamily="-112" charset="-128"/>
              </a:rPr>
              <a:t>pre-existing curricula and/or training guides that will be used during the project. Even</a:t>
            </a:r>
            <a:r>
              <a:rPr lang="en-US" sz="1200" b="0" i="0" kern="1200" baseline="0" dirty="0">
                <a:solidFill>
                  <a:schemeClr val="tx1"/>
                </a:solidFill>
                <a:effectLst/>
                <a:latin typeface="Times New Roman" pitchFamily="18" charset="0"/>
                <a:ea typeface="ＭＳ Ｐゴシック" pitchFamily="-112" charset="-128"/>
                <a:cs typeface="ＭＳ Ｐゴシック" pitchFamily="-112" charset="-128"/>
              </a:rPr>
              <a:t> if there is a line item in your budget and your budget is approved, the special condition on the award requires additional approval from OVW.</a:t>
            </a:r>
            <a:endParaRPr lang="en-US" baseline="0" dirty="0"/>
          </a:p>
          <a:p>
            <a:pPr marL="0" indent="0">
              <a:buFont typeface="Arial" panose="020B0604020202020204" pitchFamily="34" charset="0"/>
              <a:buNone/>
            </a:pPr>
            <a:endParaRPr lang="en-US" baseline="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38</a:t>
            </a:fld>
            <a:endParaRPr lang="en-US" dirty="0"/>
          </a:p>
        </p:txBody>
      </p:sp>
    </p:spTree>
    <p:extLst>
      <p:ext uri="{BB962C8B-B14F-4D97-AF65-F5344CB8AC3E}">
        <p14:creationId xmlns:p14="http://schemas.microsoft.com/office/powerpoint/2010/main" val="288958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Everything is done in </a:t>
            </a:r>
            <a:r>
              <a:rPr lang="en-US" baseline="0" dirty="0" err="1"/>
              <a:t>JustGrants</a:t>
            </a:r>
            <a:r>
              <a:rPr lang="en-US" baseline="0" dirty="0"/>
              <a:t>. You’ll submit as either a GAM or a Project Deliverable. Include age</a:t>
            </a:r>
            <a:r>
              <a:rPr lang="en-US" dirty="0"/>
              <a:t>, audience, purpose of deliverable. </a:t>
            </a:r>
          </a:p>
          <a:p>
            <a:endParaRPr lang="en-US" baseline="0" dirty="0"/>
          </a:p>
          <a:p>
            <a:r>
              <a:rPr lang="en-US" baseline="0" dirty="0"/>
              <a:t>Once approved you will receive an email notifying you (GAA) that it has been approved and you may begin using it, implementing it, etc. </a:t>
            </a:r>
          </a:p>
          <a:p>
            <a:endParaRPr lang="en-US" baseline="0" dirty="0"/>
          </a:p>
          <a:p>
            <a:endParaRPr lang="en-US" baseline="0" dirty="0"/>
          </a:p>
          <a:p>
            <a:r>
              <a:rPr lang="en-US" baseline="0" dirty="0"/>
              <a:t>For non-OVW CYEM training/conferences, there is a form that must be filled out and submitted with the request. We will go over how to access that form in a future session. </a:t>
            </a:r>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40</a:t>
            </a:fld>
            <a:endParaRPr lang="en-US" dirty="0"/>
          </a:p>
        </p:txBody>
      </p:sp>
    </p:spTree>
    <p:extLst>
      <p:ext uri="{BB962C8B-B14F-4D97-AF65-F5344CB8AC3E}">
        <p14:creationId xmlns:p14="http://schemas.microsoft.com/office/powerpoint/2010/main" val="274312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OVW disclaimer</a:t>
            </a:r>
            <a:r>
              <a:rPr lang="en-US" baseline="0" dirty="0"/>
              <a:t> must be on all materials. This is another special condition on the award. </a:t>
            </a:r>
            <a:r>
              <a:rPr lang="en-US" dirty="0"/>
              <a:t>Basically, if you are submitting a product</a:t>
            </a:r>
            <a:r>
              <a:rPr lang="en-US" baseline="0" dirty="0"/>
              <a:t> or deliverable for OVW review and approval</a:t>
            </a:r>
            <a:r>
              <a:rPr lang="en-US" dirty="0"/>
              <a:t>,</a:t>
            </a:r>
            <a:r>
              <a:rPr lang="en-US" baseline="0" dirty="0"/>
              <a:t> the OVW disclaimer should be included. The only exception is for certain items that are too small for the disclaimer, such as </a:t>
            </a:r>
            <a:r>
              <a:rPr lang="en-US" baseline="0" dirty="0" err="1"/>
              <a:t>tshirts</a:t>
            </a:r>
            <a:r>
              <a:rPr lang="en-US" baseline="0" dirty="0"/>
              <a:t>, buttons, pens, bracelets. When in doubt, include the disclaimer! </a:t>
            </a:r>
          </a:p>
          <a:p>
            <a:endParaRPr lang="en-US" baseline="0"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41</a:t>
            </a:fld>
            <a:endParaRPr lang="en-US" dirty="0"/>
          </a:p>
        </p:txBody>
      </p:sp>
    </p:spTree>
    <p:extLst>
      <p:ext uri="{BB962C8B-B14F-4D97-AF65-F5344CB8AC3E}">
        <p14:creationId xmlns:p14="http://schemas.microsoft.com/office/powerpoint/2010/main" val="300029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disclaimer is listed in the special conditions in you’re award documents. The disclaimer should be used as it is written and not modified in any way.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number one reason why a product is change requested back to the grantee is not including the OVW disclaimer.  Please get int the habit of including the disclaimer on everything you submit. </a:t>
            </a:r>
            <a:endParaRPr lang="en-US" dirty="0"/>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42</a:t>
            </a:fld>
            <a:endParaRPr lang="en-US"/>
          </a:p>
        </p:txBody>
      </p:sp>
    </p:spTree>
    <p:extLst>
      <p:ext uri="{BB962C8B-B14F-4D97-AF65-F5344CB8AC3E}">
        <p14:creationId xmlns:p14="http://schemas.microsoft.com/office/powerpoint/2010/main" val="406776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almost to the end! Next we’re going to talk about Grant Award Modifications,</a:t>
            </a:r>
            <a:r>
              <a:rPr lang="en-US" baseline="0" dirty="0"/>
              <a:t> or GAMs for short. </a:t>
            </a:r>
            <a:r>
              <a:rPr lang="en-US" dirty="0"/>
              <a:t>Changes</a:t>
            </a:r>
            <a:r>
              <a:rPr lang="en-US" baseline="0" dirty="0"/>
              <a:t> to the project will be made in </a:t>
            </a:r>
            <a:r>
              <a:rPr lang="en-US" baseline="0" dirty="0" err="1"/>
              <a:t>JustGrants</a:t>
            </a:r>
            <a:r>
              <a:rPr lang="en-US" baseline="0" dirty="0"/>
              <a:t> under GAMs section. </a:t>
            </a:r>
          </a:p>
          <a:p>
            <a:endParaRPr lang="en-US" baseline="0" dirty="0"/>
          </a:p>
          <a:p>
            <a:r>
              <a:rPr lang="en-US" baseline="0" dirty="0"/>
              <a:t>GAMs are to modify a key fact or detail about the award. </a:t>
            </a:r>
          </a:p>
          <a:p>
            <a:endParaRPr lang="en-US" baseline="0" dirty="0"/>
          </a:p>
          <a:p>
            <a:r>
              <a:rPr lang="en-US" baseline="0" dirty="0"/>
              <a:t>There are three types of GAMs:</a:t>
            </a:r>
          </a:p>
          <a:p>
            <a:pPr marL="228600" indent="-228600">
              <a:buAutoNum type="arabicParenR"/>
            </a:pPr>
            <a:r>
              <a:rPr lang="en-US" baseline="0" dirty="0"/>
              <a:t>Project Period Extension</a:t>
            </a:r>
          </a:p>
          <a:p>
            <a:pPr marL="228600" indent="-228600">
              <a:buAutoNum type="arabicParenR"/>
            </a:pPr>
            <a:r>
              <a:rPr lang="en-US" baseline="0" dirty="0"/>
              <a:t>Programmatic, which has two subsets: - a) cost and b) scope change. Cost is for prior approval of consultant rates or sole source and training requests or requests to attend non-OVW CYEM TA events.  </a:t>
            </a:r>
          </a:p>
          <a:p>
            <a:pPr marL="228600" indent="-228600">
              <a:buAutoNum type="arabicParenR"/>
            </a:pPr>
            <a:r>
              <a:rPr lang="en-US" baseline="0" dirty="0"/>
              <a:t>Financial – for budget modifications</a:t>
            </a:r>
          </a:p>
          <a:p>
            <a:pPr marL="228600" indent="-228600">
              <a:buAutoNum type="arabicParenR"/>
            </a:pPr>
            <a:endParaRPr lang="en-US" baseline="0" dirty="0"/>
          </a:p>
          <a:p>
            <a:pPr marL="0" indent="0">
              <a:buNone/>
            </a:pPr>
            <a:r>
              <a:rPr lang="en-US" baseline="0" dirty="0"/>
              <a:t>If you have any questions, please just shoot me an email or access the training that is available on </a:t>
            </a:r>
            <a:r>
              <a:rPr lang="en-US" baseline="0" dirty="0" err="1"/>
              <a:t>JustGrants</a:t>
            </a:r>
            <a:r>
              <a:rPr lang="en-US" baseline="0" dirty="0"/>
              <a:t>. </a:t>
            </a:r>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43</a:t>
            </a:fld>
            <a:endParaRPr lang="en-US" dirty="0"/>
          </a:p>
        </p:txBody>
      </p:sp>
    </p:spTree>
    <p:extLst>
      <p:ext uri="{BB962C8B-B14F-4D97-AF65-F5344CB8AC3E}">
        <p14:creationId xmlns:p14="http://schemas.microsoft.com/office/powerpoint/2010/main" val="1883346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changes related to the budget.</a:t>
            </a:r>
            <a:r>
              <a:rPr lang="en-US" baseline="0" dirty="0"/>
              <a:t> A budget revision and budget modification. It is a bit time consuming to go over this process today so we will save this for another day. Besides, budgets have not been approved yet, so any changes related to the budget will be done as part of the budget approval process for now. </a:t>
            </a:r>
          </a:p>
          <a:p>
            <a:endParaRPr lang="en-US" baseline="0"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45</a:t>
            </a:fld>
            <a:endParaRPr lang="en-US" dirty="0"/>
          </a:p>
        </p:txBody>
      </p:sp>
    </p:spTree>
    <p:extLst>
      <p:ext uri="{BB962C8B-B14F-4D97-AF65-F5344CB8AC3E}">
        <p14:creationId xmlns:p14="http://schemas.microsoft.com/office/powerpoint/2010/main" val="256139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activities are unallowable during the planning phase with the exception of continuation grantees. For example, providing support training to parents on healthy relationships for teens – you cannot engage in the creation of the training nor conduct the actual training. We should not see any type of project activity in the performance report until you have completed the planning phase. Another example, providing direct victim services – you cannot bill to this grant for this activity unless you are a continuation grantee that had started these services under the previous award. We do not want there to be a gap in services for victims. </a:t>
            </a:r>
          </a:p>
        </p:txBody>
      </p:sp>
      <p:sp>
        <p:nvSpPr>
          <p:cNvPr id="4" name="Slide Number Placeholder 3"/>
          <p:cNvSpPr>
            <a:spLocks noGrp="1"/>
          </p:cNvSpPr>
          <p:nvPr>
            <p:ph type="sldNum" sz="quarter" idx="5"/>
          </p:nvPr>
        </p:nvSpPr>
        <p:spPr/>
        <p:txBody>
          <a:bodyPr/>
          <a:lstStyle/>
          <a:p>
            <a:fld id="{7810F0D9-83CD-458B-918B-C0A429E18A4D}" type="slidenum">
              <a:rPr lang="en-US" smtClean="0"/>
              <a:t>13</a:t>
            </a:fld>
            <a:endParaRPr lang="en-US"/>
          </a:p>
        </p:txBody>
      </p:sp>
    </p:spTree>
    <p:extLst>
      <p:ext uri="{BB962C8B-B14F-4D97-AF65-F5344CB8AC3E}">
        <p14:creationId xmlns:p14="http://schemas.microsoft.com/office/powerpoint/2010/main" val="11751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17</a:t>
            </a:fld>
            <a:endParaRPr lang="en-US"/>
          </a:p>
        </p:txBody>
      </p:sp>
    </p:spTree>
    <p:extLst>
      <p:ext uri="{BB962C8B-B14F-4D97-AF65-F5344CB8AC3E}">
        <p14:creationId xmlns:p14="http://schemas.microsoft.com/office/powerpoint/2010/main" val="4152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18</a:t>
            </a:fld>
            <a:endParaRPr lang="en-US"/>
          </a:p>
        </p:txBody>
      </p:sp>
    </p:spTree>
    <p:extLst>
      <p:ext uri="{BB962C8B-B14F-4D97-AF65-F5344CB8AC3E}">
        <p14:creationId xmlns:p14="http://schemas.microsoft.com/office/powerpoint/2010/main" val="400228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Children and Youth grantees may address only one of the three purpose areas we have just reviewed. This year we have 5 grantees addressing purpose area 1, 6 addressing purpose area 2, and 5 addressing purpose area 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Purpose Area 1 – Children Exposed to Violence. Under this purpose area, grantees must work with children within the age group of 0-10 that have been the victim of or exposed to domestic violence, dating violence, sexual assault, and/or stalking.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*Can serve victims outside of this age group if siblings – we want to provide comprehensive services that work with everyone impacted. However, there is a cut off at age 24. We cannot serve anyone beyond age 24. </a:t>
            </a:r>
          </a:p>
          <a:p>
            <a:pPr marL="0" indent="0">
              <a:buFont typeface="Arial" panose="020B0604020202020204" pitchFamily="34" charset="0"/>
              <a:buNone/>
            </a:pPr>
            <a:r>
              <a:rPr lang="en-US" baseline="0" dirty="0"/>
              <a:t>The first, and most important for this program, is the provision of direct services for children and youth. This includes mental health counseling, access to medical care (for example a sexual assault medical forensic examination), victim advocacy, court accompaniment, etc. </a:t>
            </a:r>
          </a:p>
          <a:p>
            <a:endParaRPr lang="en-US" dirty="0"/>
          </a:p>
          <a:p>
            <a:r>
              <a:rPr lang="en-US" dirty="0"/>
              <a:t>Second is training for law enforcement and other</a:t>
            </a:r>
            <a:r>
              <a:rPr lang="en-US" baseline="0" dirty="0"/>
              <a:t> allied professionals. The training should focus on identifying, engaging, and/or responding to children and youth who have been impacted by or are victims of domestic violence, dating violence, sexual assault, and/or stalking. </a:t>
            </a:r>
          </a:p>
          <a:p>
            <a:endParaRPr lang="en-US" baseline="0" dirty="0"/>
          </a:p>
          <a:p>
            <a:r>
              <a:rPr lang="en-US" baseline="0" dirty="0"/>
              <a:t>And last, prevention programming for children and youth. </a:t>
            </a:r>
          </a:p>
          <a:p>
            <a:endParaRPr lang="en-US" baseline="0" dirty="0"/>
          </a:p>
          <a:p>
            <a:r>
              <a:rPr lang="en-US" baseline="0" dirty="0"/>
              <a:t>As I’ve mentioned before, it’s critical that these activities are developed and implemented for the specific ages and developmental stages that you will be serving through your grant. For example, say your organization is providing a training to law enforcement on domestic violence. For this program, the training should focus on how to identify and support children or youth that may be in the home or impacted by the violence. It’s not enough to do a training for law enforcement on what is domestic violence. You have to go deeper into what law enforcement can do if there are children present or if the victim says they have children. The training must be focused on meeting the needs and addressing the safety of the children and youth impacted by the violence. </a:t>
            </a:r>
          </a:p>
          <a:p>
            <a:endParaRPr lang="en-US" baseline="0" dirty="0"/>
          </a:p>
          <a:p>
            <a:r>
              <a:rPr lang="en-US" baseline="0" dirty="0"/>
              <a:t>There are additional requirements that are specific to each purpose area. We are not going to go over those in detail today due to the amount of time we have. I encourage you to refer back to the children and youth solicitation for clarity. If you have questions specifically about your purpose area, please feel free to reach out to me.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22</a:t>
            </a:fld>
            <a:endParaRPr lang="en-US"/>
          </a:p>
        </p:txBody>
      </p:sp>
    </p:spTree>
    <p:extLst>
      <p:ext uri="{BB962C8B-B14F-4D97-AF65-F5344CB8AC3E}">
        <p14:creationId xmlns:p14="http://schemas.microsoft.com/office/powerpoint/2010/main" val="418584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Purpose Area 2  is a bit more broad and is focused on addressing youth and young adults in the community that have been victims of or impacted by domestic violence, dating violence, sexual assault, and/or stalking. Projects must address the issue from a broad context to include prevention, intervention, treatment, and response services. This purpose area focuses on the age group of 11-24. </a:t>
            </a:r>
          </a:p>
          <a:p>
            <a:endParaRPr lang="en-US" dirty="0"/>
          </a:p>
          <a:p>
            <a:r>
              <a:rPr lang="en-US" dirty="0"/>
              <a:t>Must address from a broad perspective: intervention, prevention, treatment and response. </a:t>
            </a:r>
          </a:p>
          <a:p>
            <a:endParaRPr lang="en-US" dirty="0"/>
          </a:p>
          <a:p>
            <a:r>
              <a:rPr lang="en-US" dirty="0"/>
              <a:t>Not all of you will be addressing the full age range and that is ok. Focus on what your project does.</a:t>
            </a:r>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23</a:t>
            </a:fld>
            <a:endParaRPr lang="en-US"/>
          </a:p>
        </p:txBody>
      </p:sp>
    </p:spTree>
    <p:extLst>
      <p:ext uri="{BB962C8B-B14F-4D97-AF65-F5344CB8AC3E}">
        <p14:creationId xmlns:p14="http://schemas.microsoft.com/office/powerpoint/2010/main" val="298070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Area 3 is focused on working with schools and/or school systems to develop or enhance school policies and practices to address dating violence, sexual assault, and/or stalking involving students. Projects addressing this purpose area may serve children and youth ages 5 to 19. </a:t>
            </a:r>
          </a:p>
          <a:p>
            <a:endParaRPr lang="en-US" baseline="0" dirty="0"/>
          </a:p>
          <a:p>
            <a:r>
              <a:rPr lang="en-US" baseline="0" dirty="0"/>
              <a:t>Again, not everyone will be addressing the full age range. Some of you are only working with elementary schools, middle and high school. </a:t>
            </a:r>
          </a:p>
          <a:p>
            <a:endParaRPr lang="en-US" baseline="0" dirty="0"/>
          </a:p>
          <a:p>
            <a:r>
              <a:rPr lang="en-US" baseline="0" dirty="0"/>
              <a:t>Make sure, however, that you are working with the schools in the development of those policies </a:t>
            </a:r>
            <a:r>
              <a:rPr lang="en-US" baseline="0" dirty="0" err="1"/>
              <a:t>bc</a:t>
            </a:r>
            <a:r>
              <a:rPr lang="en-US" baseline="0" dirty="0"/>
              <a:t> that is a critical requirement of this purpose area. </a:t>
            </a:r>
          </a:p>
          <a:p>
            <a:endParaRPr lang="en-US" dirty="0"/>
          </a:p>
        </p:txBody>
      </p:sp>
      <p:sp>
        <p:nvSpPr>
          <p:cNvPr id="4" name="Slide Number Placeholder 3"/>
          <p:cNvSpPr>
            <a:spLocks noGrp="1"/>
          </p:cNvSpPr>
          <p:nvPr>
            <p:ph type="sldNum" sz="quarter" idx="5"/>
          </p:nvPr>
        </p:nvSpPr>
        <p:spPr/>
        <p:txBody>
          <a:bodyPr/>
          <a:lstStyle/>
          <a:p>
            <a:fld id="{7810F0D9-83CD-458B-918B-C0A429E18A4D}" type="slidenum">
              <a:rPr lang="en-US" smtClean="0"/>
              <a:t>24</a:t>
            </a:fld>
            <a:endParaRPr lang="en-US"/>
          </a:p>
        </p:txBody>
      </p:sp>
    </p:spTree>
    <p:extLst>
      <p:ext uri="{BB962C8B-B14F-4D97-AF65-F5344CB8AC3E}">
        <p14:creationId xmlns:p14="http://schemas.microsoft.com/office/powerpoint/2010/main" val="223315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purpose areas for the two different projects (Children and Youth AND Engaging Men) have specific requirements,</a:t>
            </a:r>
            <a:r>
              <a:rPr lang="en-US" baseline="0" dirty="0"/>
              <a:t> which I’ll review in just a second. But before I do, I want to go over a few of the requirements that cross-over each type of project and purpose area. </a:t>
            </a:r>
          </a:p>
          <a:p>
            <a:endParaRPr lang="en-US" baseline="0" dirty="0"/>
          </a:p>
          <a:p>
            <a:r>
              <a:rPr lang="en-US" baseline="0" dirty="0"/>
              <a:t>The first is that you are required to participate in the TA events that are specific to the CYEM program. Until it is safe for us to be together again, these events will take place virtually. We’ll review these more in depth during the TA webinar that is scheduled for tomorrow. </a:t>
            </a:r>
          </a:p>
          <a:p>
            <a:endParaRPr lang="en-US" baseline="0" dirty="0"/>
          </a:p>
          <a:p>
            <a:r>
              <a:rPr lang="en-US" baseline="0" dirty="0"/>
              <a:t>Next, all grantees must create and/or expand a coordinated community response team.  This team will, at a minimum include your project partners, and may include other programs, organizations, and/or individuals in your community that engage with and/or serve children and youth or boys and men (depending on what type of project you are implementing). </a:t>
            </a:r>
          </a:p>
          <a:p>
            <a:endParaRPr lang="en-US" baseline="0" dirty="0"/>
          </a:p>
          <a:p>
            <a:r>
              <a:rPr lang="en-US" baseline="0" dirty="0"/>
              <a:t>Every grantee is required to provide an individual trained in crisis intervention at all events not specifically targeted to first responders or allied professionals. This includes events such as training mentors, working with teachers, prevention education sessions with children and youth, and community outreach or awareness activities. This person must be in addition to the facilitator or presenter. The purpose of this is that this program is working with vulnerable individuals and if they are triggered during an event or activity, we want to be sure they are able to receive immediate care. This can only be done if the person responsible for crisis intervention is not facilitating the activity, otherwise the person in crisis must wait until the end of the event, which sometimes the person may leave and never receive the help they need. The person providing the crisis intervention should be able to ground the individual experiencing the trauma, assess for safety concerns and conduct safety planning if necessary, and make referrals for more in-depth counseling or other services. </a:t>
            </a:r>
          </a:p>
          <a:p>
            <a:endParaRPr lang="en-US" baseline="0" dirty="0"/>
          </a:p>
          <a:p>
            <a:r>
              <a:rPr lang="en-US" baseline="0" dirty="0"/>
              <a:t>Folks usually ask what the requirements are for the crisis intervention and our response is always that we rely on you and your expertise on what is necessary. You likely already have a policy in place regarding requirements but if not, this is a good opportunity to develop it. Please note that access to or using a 24 hour crisis hotline will not qualify as meeting this requirement. We want someone who is on site and available to meet that person who is in crisis and help ground them in that moment. This includes making sure they are safe, supported and have access to resources. We are aware of the particular vulnerabilities of this specific population and want to make sure we are providing the appropriate, trauma informed approach to help them in that moment. </a:t>
            </a:r>
          </a:p>
          <a:p>
            <a:endParaRPr lang="en-US" baseline="0" dirty="0"/>
          </a:p>
          <a:p>
            <a:r>
              <a:rPr lang="en-US" baseline="0" dirty="0"/>
              <a:t>And last, every grantee has a planning phase as part of their project. We’ll go over this more in depth in just a few moments. </a:t>
            </a:r>
          </a:p>
          <a:p>
            <a:endParaRPr lang="en-US" baseline="0" dirty="0"/>
          </a:p>
          <a:p>
            <a:r>
              <a:rPr lang="en-US" dirty="0"/>
              <a:t>Next, I want to spend a few moments</a:t>
            </a:r>
            <a:r>
              <a:rPr lang="en-US" baseline="0" dirty="0"/>
              <a:t> on some important aspects of the two projects and the purpose areas. First is that the project activities, including any products to be developed, must be specific to the age, developmental stage, and/or audience for which it is addressing. This is especially important for those grantees who will be working with a large range of ages. For example, purpose area 2 can address youth and young adults ages 11 to 24. Now we all know working with someone age 24 is very different than working with someone who is age 11. This is why it is so important to make sure you have the right individuals with the education, expertise, skill, and knowledge necessary to effectively engage with the age group being served by your project. The most successful projects I’ve seen since managing this program are those programs that target a specific age range within the age group of the purpose area their project is addressing. For example, purpose area 3 can address children, youth, and young adults ages 5 to 19. Like the previous example, working with a student age 19 is very different than working with a student that is 5 years old. So, in this example, a grantee would have a greater impact if the project focused on children ages 5-10 or youth ages 11-13 instead of trying to do it all. </a:t>
            </a:r>
          </a:p>
          <a:p>
            <a:endParaRPr lang="en-US" baseline="0" dirty="0"/>
          </a:p>
          <a:p>
            <a:r>
              <a:rPr lang="en-US" baseline="0" dirty="0"/>
              <a:t>(I’m confused why we’d be talking about focusing on certain ages to be successful when they already wrote their project narratives indicating which groups they would be focused on. This seems more applicable to the pre-webinar).</a:t>
            </a:r>
          </a:p>
          <a:p>
            <a:endParaRPr lang="en-US" baseline="0" dirty="0"/>
          </a:p>
          <a:p>
            <a:r>
              <a:rPr lang="en-US" baseline="0" dirty="0"/>
              <a:t>Next, let’s talk a bit about project partners. For the CYEM program, it is expected that you will regularly engage with your project partners throughout the project. Project partners are integral to the sustainability of the project beyond the life of the award. We strongly encourage cross-training between project partners as well. For example, the training should not just be from the grantee to the partners. While it’s important for partners to understand the VAWA crimes, it’s also important for the grantees to understand the work of the project partners. Educators are skilled at teaching and understanding childhood development, fatherhood programs are skilled at working with men, faith-based leaders are skilled at working with individuals with strong religious beliefs, youth serving organizations are skilled at understanding youth and their needs, and etc. We all have something to learn from each other and collectively that makes our work more impactful. So, please work closely with your partners and include them as much as possible not only in the planning phase, but in all project activities throughout the award. Your projects will be stronger for it. </a:t>
            </a:r>
            <a:endParaRPr lang="en-US" dirty="0"/>
          </a:p>
          <a:p>
            <a:endParaRPr lang="en-US" dirty="0"/>
          </a:p>
        </p:txBody>
      </p:sp>
      <p:sp>
        <p:nvSpPr>
          <p:cNvPr id="4" name="Slide Number Placeholder 3"/>
          <p:cNvSpPr>
            <a:spLocks noGrp="1"/>
          </p:cNvSpPr>
          <p:nvPr>
            <p:ph type="sldNum" sz="quarter" idx="5"/>
          </p:nvPr>
        </p:nvSpPr>
        <p:spPr/>
        <p:txBody>
          <a:bodyPr/>
          <a:lstStyle/>
          <a:p>
            <a:fld id="{6E8A55C0-C6E4-4CCE-A696-AC24423808D0}" type="slidenum">
              <a:rPr lang="en-US" smtClean="0"/>
              <a:pPr/>
              <a:t>26</a:t>
            </a:fld>
            <a:endParaRPr lang="en-US" dirty="0"/>
          </a:p>
        </p:txBody>
      </p:sp>
    </p:spTree>
    <p:extLst>
      <p:ext uri="{BB962C8B-B14F-4D97-AF65-F5344CB8AC3E}">
        <p14:creationId xmlns:p14="http://schemas.microsoft.com/office/powerpoint/2010/main" val="424244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Next we’re going to briefly discuss the unallowable activities under the CYEM program. </a:t>
            </a:r>
          </a:p>
          <a:p>
            <a:endParaRPr lang="en-US" baseline="0" dirty="0"/>
          </a:p>
          <a:p>
            <a:endParaRPr lang="en-US" baseline="0" dirty="0"/>
          </a:p>
          <a:p>
            <a:r>
              <a:rPr lang="en-US" baseline="0" dirty="0"/>
              <a:t>Grant funds may not  be used to support:</a:t>
            </a:r>
          </a:p>
          <a:p>
            <a:pPr marL="171450" indent="-171450">
              <a:buFont typeface="Arial" panose="020B0604020202020204" pitchFamily="34" charset="0"/>
              <a:buChar char="•"/>
            </a:pPr>
            <a:r>
              <a:rPr lang="en-US" baseline="0" dirty="0"/>
              <a:t>Child protective service investigations of abuse and neglect</a:t>
            </a:r>
          </a:p>
          <a:p>
            <a:pPr marL="171450" indent="-171450">
              <a:buFont typeface="Arial" panose="020B0604020202020204" pitchFamily="34" charset="0"/>
              <a:buChar char="•"/>
            </a:pPr>
            <a:r>
              <a:rPr lang="en-US" baseline="0" dirty="0"/>
              <a:t>Child visitation activities, services, or fees including supervised visitation</a:t>
            </a:r>
          </a:p>
          <a:p>
            <a:pPr marL="171450" indent="-171450">
              <a:buFont typeface="Arial" panose="020B0604020202020204" pitchFamily="34" charset="0"/>
              <a:buChar char="•"/>
            </a:pPr>
            <a:r>
              <a:rPr lang="en-US" baseline="0" dirty="0"/>
              <a:t>Athletics – grant funds cannot support fulltime salaries for coaches, transportation for teams to practice or games, purchase of equipment, etc. Grant funds may be used to compensate a coach for a percentage of his/her salary for time spent being trained and /or providing training. Examples: use of a bus to transport to a game but could use a bus to transport to a training on VAWA.</a:t>
            </a:r>
          </a:p>
          <a:p>
            <a:pPr marL="171450" indent="-171450">
              <a:buFont typeface="Arial" panose="020B0604020202020204" pitchFamily="34" charset="0"/>
              <a:buChar char="•"/>
            </a:pPr>
            <a:r>
              <a:rPr lang="en-US" baseline="0" dirty="0"/>
              <a:t>Ceremonies or award events. Comes up a lot, particularly with children and youth as it is a really important thing for them. However, these activities aren’t supported. So awards, certificates, celebration meals, etc. </a:t>
            </a:r>
          </a:p>
          <a:p>
            <a:pPr marL="171450" indent="-171450">
              <a:buFont typeface="Arial" panose="020B0604020202020204" pitchFamily="34" charset="0"/>
              <a:buChar char="•"/>
            </a:pPr>
            <a:r>
              <a:rPr lang="en-US" baseline="0" dirty="0"/>
              <a:t>Regional or state-wide activities. All project activities must be community based. </a:t>
            </a:r>
          </a:p>
          <a:p>
            <a:pPr marL="171450" indent="-171450">
              <a:buFont typeface="Arial" panose="020B0604020202020204" pitchFamily="34" charset="0"/>
              <a:buChar char="•"/>
            </a:pPr>
            <a:r>
              <a:rPr lang="en-US" baseline="0" dirty="0"/>
              <a:t>Developing or disseminating training, products, or policies on sexual harassment, hazing and/or bullying, gender norms, or substance abuse. Project activities must focus on the VAWA crimes of domestic violence, dating violence, sexual assault, and/or stalking. Of course there is some intersection between these. Grantees may address the intersections, but cannot focus solely on these topics. </a:t>
            </a:r>
          </a:p>
          <a:p>
            <a:pPr marL="171450" indent="-171450">
              <a:buFont typeface="Arial" panose="020B0604020202020204" pitchFamily="34" charset="0"/>
              <a:buChar char="•"/>
            </a:pPr>
            <a:r>
              <a:rPr lang="en-US" baseline="0" dirty="0"/>
              <a:t>TA – the provision of assistance to other organizations in implementing their projects. This is different than providing training, including cross-training to other orgs, partners, </a:t>
            </a:r>
            <a:r>
              <a:rPr lang="en-US" baseline="0" dirty="0" err="1"/>
              <a:t>ccr</a:t>
            </a:r>
            <a:r>
              <a:rPr lang="en-US" baseline="0" dirty="0"/>
              <a:t> members, community members. Schools, etc. </a:t>
            </a:r>
          </a:p>
          <a:p>
            <a:pPr marL="171450" indent="-171450">
              <a:buFont typeface="Arial" panose="020B0604020202020204" pitchFamily="34" charset="0"/>
              <a:buChar char="•"/>
            </a:pP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E8A55C0-C6E4-4CCE-A696-AC24423808D0}"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hite Background, Centered)">
    <p:spTree>
      <p:nvGrpSpPr>
        <p:cNvPr id="1" name=""/>
        <p:cNvGrpSpPr/>
        <p:nvPr/>
      </p:nvGrpSpPr>
      <p:grpSpPr>
        <a:xfrm>
          <a:off x="0" y="0"/>
          <a:ext cx="0" cy="0"/>
          <a:chOff x="0" y="0"/>
          <a:chExt cx="0" cy="0"/>
        </a:xfrm>
      </p:grpSpPr>
      <p:sp>
        <p:nvSpPr>
          <p:cNvPr id="2" name="Title 1"/>
          <p:cNvSpPr>
            <a:spLocks noGrp="1"/>
          </p:cNvSpPr>
          <p:nvPr>
            <p:ph type="title"/>
          </p:nvPr>
        </p:nvSpPr>
        <p:spPr>
          <a:xfrm>
            <a:off x="655082" y="1645919"/>
            <a:ext cx="8281035" cy="930909"/>
          </a:xfrm>
          <a:noFill/>
        </p:spPr>
        <p:txBody>
          <a:bodyPr anchor="b"/>
          <a:lstStyle>
            <a:lvl1pPr algn="ctr">
              <a:defRPr sz="4400"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2909571"/>
            <a:ext cx="8281035" cy="581052"/>
          </a:xfrm>
        </p:spPr>
        <p:txBody>
          <a:bodyPr/>
          <a:lstStyle>
            <a:lvl1pPr marL="0" indent="0" algn="ctr">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43A9CC-9A64-5B67-17F5-0A599F64B6D2}"/>
              </a:ext>
            </a:extLst>
          </p:cNvPr>
          <p:cNvSpPr/>
          <p:nvPr userDrawn="1"/>
        </p:nvSpPr>
        <p:spPr>
          <a:xfrm flipV="1">
            <a:off x="2820353" y="2689114"/>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4D46673-66B3-3D47-26BA-C53888686BC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105AD580-D16F-406E-FB42-75A8986A2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a:extLst>
              <a:ext uri="{FF2B5EF4-FFF2-40B4-BE49-F238E27FC236}">
                <a16:creationId xmlns:a16="http://schemas.microsoft.com/office/drawing/2014/main" id="{91DB944A-2BDC-3ED4-5A0D-03266945D0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8597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081760" y="789940"/>
            <a:ext cx="4860608" cy="362204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icon to add picture</a:t>
            </a:r>
          </a:p>
        </p:txBody>
      </p:sp>
      <p:sp>
        <p:nvSpPr>
          <p:cNvPr id="5" name="Date Placeholder 4"/>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EC3540A7-2BDE-8094-F70B-05039D57037A}"/>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DC26D5-284D-2CE3-C1DE-7120A8E03BB2}"/>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82CA5CBB-71B3-5217-0B9E-251540A18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a:extLst>
              <a:ext uri="{FF2B5EF4-FFF2-40B4-BE49-F238E27FC236}">
                <a16:creationId xmlns:a16="http://schemas.microsoft.com/office/drawing/2014/main" id="{8A3C4B94-29FD-E6BD-B13B-F7CEAEF40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2" name="Title 1">
            <a:extLst>
              <a:ext uri="{FF2B5EF4-FFF2-40B4-BE49-F238E27FC236}">
                <a16:creationId xmlns:a16="http://schemas.microsoft.com/office/drawing/2014/main" id="{DA35F386-8204-5D4B-3A8D-69DCF0B20C22}"/>
              </a:ext>
            </a:extLst>
          </p:cNvPr>
          <p:cNvSpPr>
            <a:spLocks noGrp="1"/>
          </p:cNvSpPr>
          <p:nvPr>
            <p:ph type="title"/>
          </p:nvPr>
        </p:nvSpPr>
        <p:spPr>
          <a:xfrm>
            <a:off x="661333" y="365760"/>
            <a:ext cx="3096637" cy="935829"/>
          </a:xfrm>
        </p:spPr>
        <p:txBody>
          <a:bodyPr anchor="b"/>
          <a:lstStyle>
            <a:lvl1pPr>
              <a:defRPr sz="2520"/>
            </a:lvl1pPr>
          </a:lstStyle>
          <a:p>
            <a:r>
              <a:rPr lang="en-US" dirty="0"/>
              <a:t>Click to edit Master title style</a:t>
            </a:r>
          </a:p>
        </p:txBody>
      </p:sp>
      <p:sp>
        <p:nvSpPr>
          <p:cNvPr id="13" name="Text Placeholder 3">
            <a:extLst>
              <a:ext uri="{FF2B5EF4-FFF2-40B4-BE49-F238E27FC236}">
                <a16:creationId xmlns:a16="http://schemas.microsoft.com/office/drawing/2014/main" id="{DC9C13F1-E4C2-131A-DBC1-CC66EAB44375}"/>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4" name="Rectangle 13">
            <a:extLst>
              <a:ext uri="{FF2B5EF4-FFF2-40B4-BE49-F238E27FC236}">
                <a16:creationId xmlns:a16="http://schemas.microsoft.com/office/drawing/2014/main" id="{D57DE3EC-525D-7684-451A-622F98ABE19D}"/>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4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hoto, Navy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848C63-7B51-D279-889E-92AA58DF9AA8}"/>
              </a:ext>
            </a:extLst>
          </p:cNvPr>
          <p:cNvSpPr/>
          <p:nvPr userDrawn="1"/>
        </p:nvSpPr>
        <p:spPr>
          <a:xfrm>
            <a:off x="4836374" y="0"/>
            <a:ext cx="4756061"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71605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6" name="Rectangle 25">
            <a:extLst>
              <a:ext uri="{FF2B5EF4-FFF2-40B4-BE49-F238E27FC236}">
                <a16:creationId xmlns:a16="http://schemas.microsoft.com/office/drawing/2014/main" id="{E1EBDD66-8ACE-ADD8-C2F8-373E8E3F9493}"/>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64178647-04BF-798B-4812-8318D4706E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
        <p:nvSpPr>
          <p:cNvPr id="2" name="Title 1"/>
          <p:cNvSpPr>
            <a:spLocks noGrp="1"/>
          </p:cNvSpPr>
          <p:nvPr>
            <p:ph type="title" hasCustomPrompt="1"/>
          </p:nvPr>
        </p:nvSpPr>
        <p:spPr>
          <a:xfrm>
            <a:off x="661333" y="365760"/>
            <a:ext cx="3839105"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24" name="Picture 23" descr="Logo&#10;&#10;Description automatically generated">
            <a:extLst>
              <a:ext uri="{FF2B5EF4-FFF2-40B4-BE49-F238E27FC236}">
                <a16:creationId xmlns:a16="http://schemas.microsoft.com/office/drawing/2014/main" id="{3E6D0E78-C57F-5FD0-B9CB-014ACE2BF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426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hoto, Whit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153509-0121-38DE-1113-4B17FA348A73}"/>
              </a:ext>
            </a:extLst>
          </p:cNvPr>
          <p:cNvSpPr/>
          <p:nvPr userDrawn="1"/>
        </p:nvSpPr>
        <p:spPr>
          <a:xfrm>
            <a:off x="4836374" y="17990"/>
            <a:ext cx="4764826"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69806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 name="Title 1"/>
          <p:cNvSpPr>
            <a:spLocks noGrp="1"/>
          </p:cNvSpPr>
          <p:nvPr>
            <p:ph type="title" hasCustomPrompt="1"/>
          </p:nvPr>
        </p:nvSpPr>
        <p:spPr>
          <a:xfrm>
            <a:off x="661333" y="365760"/>
            <a:ext cx="3839105"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F6420A3-6378-4788-34F5-C4336890C26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05B3F42F-5099-19A7-D1CD-CD7A7A167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a:extLst>
              <a:ext uri="{FF2B5EF4-FFF2-40B4-BE49-F238E27FC236}">
                <a16:creationId xmlns:a16="http://schemas.microsoft.com/office/drawing/2014/main" id="{8216A8CB-D060-0FC9-7707-02BD9A1541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36605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use/Effect, Left Navy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417403" y="341906"/>
            <a:ext cx="3839105"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6" name="Picture 15" descr="Logo&#10;&#10;Description automatically generated">
            <a:extLst>
              <a:ext uri="{FF2B5EF4-FFF2-40B4-BE49-F238E27FC236}">
                <a16:creationId xmlns:a16="http://schemas.microsoft.com/office/drawing/2014/main" id="{0E62B1E6-1AC5-FF09-6EBF-EC65B18612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17" name="Picture 16" descr="Logo&#10;&#10;Description automatically generated">
            <a:extLst>
              <a:ext uri="{FF2B5EF4-FFF2-40B4-BE49-F238E27FC236}">
                <a16:creationId xmlns:a16="http://schemas.microsoft.com/office/drawing/2014/main" id="{6F2FCEC4-EC0C-3365-ECE6-A10D2296DA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32152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use/Effect, Left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ADD67-D0A7-7CC2-15D3-1E5EAC65DB4F}"/>
              </a:ext>
            </a:extLst>
          </p:cNvPr>
          <p:cNvSpPr/>
          <p:nvPr userDrawn="1"/>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417403" y="341906"/>
            <a:ext cx="3839105"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1" name="Picture 10">
            <a:extLst>
              <a:ext uri="{FF2B5EF4-FFF2-40B4-BE49-F238E27FC236}">
                <a16:creationId xmlns:a16="http://schemas.microsoft.com/office/drawing/2014/main" id="{E031420B-CC9D-8BC4-3A5D-47D6E4B96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pic>
        <p:nvPicPr>
          <p:cNvPr id="13" name="Picture 12" descr="Logo&#10;&#10;Description automatically generated">
            <a:extLst>
              <a:ext uri="{FF2B5EF4-FFF2-40B4-BE49-F238E27FC236}">
                <a16:creationId xmlns:a16="http://schemas.microsoft.com/office/drawing/2014/main" id="{5A048ED2-6649-D4B8-654E-E107530E79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71708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BA72BF-3C11-498F-A693-382A3FDDF100}" type="slidenum">
              <a:rPr lang="en-US" smtClean="0"/>
              <a:t>‹#›</a:t>
            </a:fld>
            <a:endParaRPr lang="en-US" dirty="0"/>
          </a:p>
        </p:txBody>
      </p:sp>
      <p:sp>
        <p:nvSpPr>
          <p:cNvPr id="6" name="Rectangle 5">
            <a:extLst>
              <a:ext uri="{FF2B5EF4-FFF2-40B4-BE49-F238E27FC236}">
                <a16:creationId xmlns:a16="http://schemas.microsoft.com/office/drawing/2014/main" id="{79F93DC9-3E3C-DF5F-B1E5-A5631D32385E}"/>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B7B1A562-584E-3929-6AAE-5CCE6F3D3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33BF2B2E-2596-C7FB-A37E-FB29BAD60E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63342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01612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21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5575A-C5FB-2C64-69F4-B753CFCBFD88}"/>
              </a:ext>
            </a:extLst>
          </p:cNvPr>
          <p:cNvSpPr>
            <a:spLocks noGrp="1"/>
          </p:cNvSpPr>
          <p:nvPr>
            <p:ph type="dt" sz="half" idx="10"/>
          </p:nvPr>
        </p:nvSpPr>
        <p:spPr/>
        <p:txBody>
          <a:bodyPr/>
          <a:lstStyle/>
          <a:p>
            <a:fld id="{46664118-5BAF-4C7A-9FAB-8A5956EEBE9C}" type="datetimeFigureOut">
              <a:rPr lang="en-US" smtClean="0"/>
              <a:t>12/10/24</a:t>
            </a:fld>
            <a:endParaRPr lang="en-US"/>
          </a:p>
        </p:txBody>
      </p:sp>
      <p:sp>
        <p:nvSpPr>
          <p:cNvPr id="3" name="Footer Placeholder 2">
            <a:extLst>
              <a:ext uri="{FF2B5EF4-FFF2-40B4-BE49-F238E27FC236}">
                <a16:creationId xmlns:a16="http://schemas.microsoft.com/office/drawing/2014/main" id="{1254DBC2-1A68-0519-AE1E-0044378910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A24AF-065A-A62F-E884-21182E4F1E40}"/>
              </a:ext>
            </a:extLst>
          </p:cNvPr>
          <p:cNvSpPr>
            <a:spLocks noGrp="1"/>
          </p:cNvSpPr>
          <p:nvPr>
            <p:ph type="sldNum" sz="quarter" idx="12"/>
          </p:nvPr>
        </p:nvSpPr>
        <p:spPr/>
        <p:txBody>
          <a:bodyPr/>
          <a:lstStyle/>
          <a:p>
            <a:fld id="{D92E1F56-30FC-4906-B5F1-E8EEC13CC469}" type="slidenum">
              <a:rPr lang="en-US" smtClean="0"/>
              <a:t>‹#›</a:t>
            </a:fld>
            <a:endParaRPr lang="en-US"/>
          </a:p>
        </p:txBody>
      </p:sp>
    </p:spTree>
    <p:extLst>
      <p:ext uri="{BB962C8B-B14F-4D97-AF65-F5344CB8AC3E}">
        <p14:creationId xmlns:p14="http://schemas.microsoft.com/office/powerpoint/2010/main" val="90304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9280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Navy Background, Cente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3899AD-2DDC-10A8-7530-37437E9E1620}"/>
              </a:ext>
            </a:extLst>
          </p:cNvPr>
          <p:cNvSpPr/>
          <p:nvPr userDrawn="1"/>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a:extLst>
              <a:ext uri="{FF2B5EF4-FFF2-40B4-BE49-F238E27FC236}">
                <a16:creationId xmlns:a16="http://schemas.microsoft.com/office/drawing/2014/main" id="{742C9DE5-C6C6-15B2-3517-681EBE6B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10" name="Picture 9">
            <a:extLst>
              <a:ext uri="{FF2B5EF4-FFF2-40B4-BE49-F238E27FC236}">
                <a16:creationId xmlns:a16="http://schemas.microsoft.com/office/drawing/2014/main" id="{FB206123-7F3B-BE7F-BECC-6BC6CF9D7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2" name="Title 1"/>
          <p:cNvSpPr>
            <a:spLocks noGrp="1"/>
          </p:cNvSpPr>
          <p:nvPr>
            <p:ph type="title"/>
          </p:nvPr>
        </p:nvSpPr>
        <p:spPr>
          <a:xfrm>
            <a:off x="655082" y="605791"/>
            <a:ext cx="8281035" cy="2137409"/>
          </a:xfrm>
          <a:noFill/>
        </p:spPr>
        <p:txBody>
          <a:bodyPr anchor="b"/>
          <a:lstStyle>
            <a:lvl1pPr algn="ctr">
              <a:defRPr sz="4400" b="1">
                <a:ln>
                  <a:solidFill>
                    <a:schemeClr val="bg1"/>
                  </a:solidFill>
                </a:ln>
                <a:solidFill>
                  <a:schemeClr val="bg1"/>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3061252"/>
            <a:ext cx="8281035" cy="1048469"/>
          </a:xfrm>
        </p:spPr>
        <p:txBody>
          <a:bodyPr>
            <a:normAutofit/>
          </a:bodyPr>
          <a:lstStyle>
            <a:lvl1pPr marL="0" indent="0" algn="ctr">
              <a:buNone/>
              <a:defRPr sz="2000">
                <a:solidFill>
                  <a:schemeClr val="bg1"/>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661379-2F28-E9E1-96D1-89180BA253ED}"/>
              </a:ext>
            </a:extLst>
          </p:cNvPr>
          <p:cNvSpPr/>
          <p:nvPr userDrawn="1"/>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16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6D30F-9E37-A6D5-3375-3994C8AE2941}"/>
              </a:ext>
            </a:extLst>
          </p:cNvPr>
          <p:cNvSpPr/>
          <p:nvPr userDrawn="1"/>
        </p:nvSpPr>
        <p:spPr>
          <a:xfrm>
            <a:off x="0" y="0"/>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2" name="Title 1"/>
          <p:cNvSpPr>
            <a:spLocks noGrp="1"/>
          </p:cNvSpPr>
          <p:nvPr>
            <p:ph type="title"/>
          </p:nvPr>
        </p:nvSpPr>
        <p:spPr/>
        <p:txBody>
          <a:bodyPr/>
          <a:lstStyle>
            <a:lvl1pPr>
              <a:defRPr b="1">
                <a:ln w="3175">
                  <a:solidFill>
                    <a:schemeClr val="bg1">
                      <a:lumMod val="95000"/>
                    </a:schemeClr>
                  </a:solidFill>
                </a:ln>
                <a:solidFill>
                  <a:schemeClr val="bg1"/>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1" name="Rectangle 10">
            <a:extLst>
              <a:ext uri="{FF2B5EF4-FFF2-40B4-BE49-F238E27FC236}">
                <a16:creationId xmlns:a16="http://schemas.microsoft.com/office/drawing/2014/main" id="{78A40EFF-10FD-8E7C-F173-CAF19E23DD0D}"/>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4E160344-152B-75D1-2705-BBE0D3253DD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Tree>
    <p:extLst>
      <p:ext uri="{BB962C8B-B14F-4D97-AF65-F5344CB8AC3E}">
        <p14:creationId xmlns:p14="http://schemas.microsoft.com/office/powerpoint/2010/main" val="13743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661333" y="292101"/>
            <a:ext cx="8281035" cy="10604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1344930"/>
            <a:ext cx="4061757"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4" name="Content Placeholder 3"/>
          <p:cNvSpPr>
            <a:spLocks noGrp="1"/>
          </p:cNvSpPr>
          <p:nvPr>
            <p:ph sz="half" idx="2"/>
          </p:nvPr>
        </p:nvSpPr>
        <p:spPr>
          <a:xfrm>
            <a:off x="661334" y="2004060"/>
            <a:ext cx="4061757"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60607" y="1344930"/>
            <a:ext cx="4081761"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6" name="Content Placeholder 5"/>
          <p:cNvSpPr>
            <a:spLocks noGrp="1"/>
          </p:cNvSpPr>
          <p:nvPr>
            <p:ph sz="quarter" idx="4"/>
          </p:nvPr>
        </p:nvSpPr>
        <p:spPr>
          <a:xfrm>
            <a:off x="4860607" y="2004060"/>
            <a:ext cx="4081761"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8E779F42-58EA-4B7D-1E62-27F79B682C4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78207271-8A39-90D0-1A5D-D0DD3ECE0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2" name="Picture 11">
            <a:extLst>
              <a:ext uri="{FF2B5EF4-FFF2-40B4-BE49-F238E27FC236}">
                <a16:creationId xmlns:a16="http://schemas.microsoft.com/office/drawing/2014/main" id="{DF01BCE6-5661-B835-9335-BB02CC11E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49448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No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60608"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FB5373AD-F364-E42D-8B37-39E3540391BF}"/>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a:extLst>
              <a:ext uri="{FF2B5EF4-FFF2-40B4-BE49-F238E27FC236}">
                <a16:creationId xmlns:a16="http://schemas.microsoft.com/office/drawing/2014/main" id="{37BF6F84-BD8D-6A08-9482-6AFF97AD7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0" name="Picture 9">
            <a:extLst>
              <a:ext uri="{FF2B5EF4-FFF2-40B4-BE49-F238E27FC236}">
                <a16:creationId xmlns:a16="http://schemas.microsoft.com/office/drawing/2014/main" id="{7AE037FB-0F79-6D1D-7890-9629E92E3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12302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tee 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980400" y="844285"/>
            <a:ext cx="7533509" cy="2654678"/>
          </a:xfrm>
        </p:spPr>
        <p:txBody>
          <a:bodyPr>
            <a:normAutofit/>
          </a:bodyPr>
          <a:lstStyle>
            <a:lvl1pPr>
              <a:defRPr sz="2000" b="1"/>
            </a:lvl1pPr>
          </a:lstStyle>
          <a:p>
            <a:r>
              <a:rPr lang="en-US" dirty="0"/>
              <a:t>Click to add a grantee quote here</a:t>
            </a:r>
          </a:p>
        </p:txBody>
      </p:sp>
      <p:sp>
        <p:nvSpPr>
          <p:cNvPr id="11" name="Rectangle 10">
            <a:extLst>
              <a:ext uri="{FF2B5EF4-FFF2-40B4-BE49-F238E27FC236}">
                <a16:creationId xmlns:a16="http://schemas.microsoft.com/office/drawing/2014/main" id="{C72AF9D6-3F30-C966-4C86-6B079A314B18}"/>
              </a:ext>
            </a:extLst>
          </p:cNvPr>
          <p:cNvSpPr/>
          <p:nvPr userDrawn="1"/>
        </p:nvSpPr>
        <p:spPr>
          <a:xfrm flipV="1">
            <a:off x="2208775" y="3788674"/>
            <a:ext cx="4511288" cy="14594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AA8BB"/>
              </a:solidFill>
            </a:endParaRPr>
          </a:p>
        </p:txBody>
      </p:sp>
      <p:sp>
        <p:nvSpPr>
          <p:cNvPr id="12" name="TextBox 11">
            <a:extLst>
              <a:ext uri="{FF2B5EF4-FFF2-40B4-BE49-F238E27FC236}">
                <a16:creationId xmlns:a16="http://schemas.microsoft.com/office/drawing/2014/main" id="{0374465D-4BAB-A7FA-3287-955350FC74F4}"/>
              </a:ext>
            </a:extLst>
          </p:cNvPr>
          <p:cNvSpPr txBox="1"/>
          <p:nvPr userDrawn="1"/>
        </p:nvSpPr>
        <p:spPr>
          <a:xfrm>
            <a:off x="8716826" y="2823745"/>
            <a:ext cx="544609"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3" name="TextBox 12">
            <a:extLst>
              <a:ext uri="{FF2B5EF4-FFF2-40B4-BE49-F238E27FC236}">
                <a16:creationId xmlns:a16="http://schemas.microsoft.com/office/drawing/2014/main" id="{FA63ED82-A44D-77CE-1533-B05B07219B05}"/>
              </a:ext>
            </a:extLst>
          </p:cNvPr>
          <p:cNvSpPr txBox="1"/>
          <p:nvPr userDrawn="1"/>
        </p:nvSpPr>
        <p:spPr>
          <a:xfrm>
            <a:off x="262993" y="603962"/>
            <a:ext cx="510988"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0" name="Title 1">
            <a:extLst>
              <a:ext uri="{FF2B5EF4-FFF2-40B4-BE49-F238E27FC236}">
                <a16:creationId xmlns:a16="http://schemas.microsoft.com/office/drawing/2014/main" id="{E7603534-4B89-E082-8FC8-43B98706979C}"/>
              </a:ext>
            </a:extLst>
          </p:cNvPr>
          <p:cNvSpPr txBox="1">
            <a:spLocks/>
          </p:cNvSpPr>
          <p:nvPr userDrawn="1"/>
        </p:nvSpPr>
        <p:spPr>
          <a:xfrm>
            <a:off x="2942273" y="4066347"/>
            <a:ext cx="3172500" cy="428103"/>
          </a:xfrm>
          <a:prstGeom prst="rect">
            <a:avLst/>
          </a:prstGeom>
        </p:spPr>
        <p:txBody>
          <a:bodyPr vert="horz" lIns="91440" tIns="45720" rIns="91440" bIns="45720" rtlCol="0" anchor="ctr">
            <a:norm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pPr algn="ctr"/>
            <a:r>
              <a:rPr lang="en-US" sz="1600" b="1" i="1" dirty="0">
                <a:ln>
                  <a:noFill/>
                </a:ln>
              </a:rPr>
              <a:t>-Name of quoted person</a:t>
            </a:r>
          </a:p>
        </p:txBody>
      </p:sp>
    </p:spTree>
    <p:extLst>
      <p:ext uri="{BB962C8B-B14F-4D97-AF65-F5344CB8AC3E}">
        <p14:creationId xmlns:p14="http://schemas.microsoft.com/office/powerpoint/2010/main" val="410219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792481" y="918548"/>
            <a:ext cx="8148638" cy="2654678"/>
          </a:xfrm>
        </p:spPr>
        <p:txBody>
          <a:bodyPr>
            <a:normAutofit/>
          </a:bodyPr>
          <a:lstStyle>
            <a:lvl1pPr>
              <a:defRPr sz="4800" b="1"/>
            </a:lvl1pPr>
          </a:lstStyle>
          <a:p>
            <a:r>
              <a:rPr lang="en-US" dirty="0"/>
              <a:t>Large callout text (maybe a fact or data point)</a:t>
            </a:r>
          </a:p>
        </p:txBody>
      </p:sp>
    </p:spTree>
    <p:extLst>
      <p:ext uri="{BB962C8B-B14F-4D97-AF65-F5344CB8AC3E}">
        <p14:creationId xmlns:p14="http://schemas.microsoft.com/office/powerpoint/2010/main" val="211734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81760" y="789939"/>
            <a:ext cx="4860608" cy="3597005"/>
          </a:xfrm>
        </p:spPr>
        <p:txBody>
          <a:bodyPr>
            <a:normAutofit/>
          </a:bodyPr>
          <a:lstStyle>
            <a:lvl1pPr>
              <a:defRPr sz="2000"/>
            </a:lvl1pPr>
            <a:lvl2pPr>
              <a:defRPr sz="2000"/>
            </a:lvl2pPr>
            <a:lvl3pPr>
              <a:defRPr sz="2000"/>
            </a:lvl3pPr>
            <a:lvl4pPr>
              <a:defRPr sz="2000"/>
            </a:lvl4pPr>
            <a:lvl5pPr>
              <a:defRPr sz="2000"/>
            </a:lvl5pPr>
            <a:lvl6pPr>
              <a:defRPr sz="1575"/>
            </a:lvl6pPr>
            <a:lvl7pPr>
              <a:defRPr sz="1575"/>
            </a:lvl7pPr>
            <a:lvl8pPr>
              <a:defRPr sz="1575"/>
            </a:lvl8pPr>
            <a:lvl9pPr>
              <a:defRPr sz="1575"/>
            </a:lvl9pPr>
          </a:lstStyle>
          <a:p>
            <a:pPr lvl="0"/>
            <a:r>
              <a:rPr lang="en-US" dirty="0"/>
              <a:t>Click the icons below to add a table, chart, or image</a:t>
            </a:r>
          </a:p>
        </p:txBody>
      </p:sp>
      <p:sp>
        <p:nvSpPr>
          <p:cNvPr id="5" name="Date Placeholder 4"/>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02C785F4-BF27-D917-C9E6-373646E0EACF}"/>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EA0592E-B3BA-2A6D-C532-438ABCA9B0E3}"/>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a:extLst>
              <a:ext uri="{FF2B5EF4-FFF2-40B4-BE49-F238E27FC236}">
                <a16:creationId xmlns:a16="http://schemas.microsoft.com/office/drawing/2014/main" id="{F3F0E4B0-0234-D31D-7C48-99A017E15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a:extLst>
              <a:ext uri="{FF2B5EF4-FFF2-40B4-BE49-F238E27FC236}">
                <a16:creationId xmlns:a16="http://schemas.microsoft.com/office/drawing/2014/main" id="{7D1647D1-430D-1536-B650-88924462F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4" name="Title 1">
            <a:extLst>
              <a:ext uri="{FF2B5EF4-FFF2-40B4-BE49-F238E27FC236}">
                <a16:creationId xmlns:a16="http://schemas.microsoft.com/office/drawing/2014/main" id="{04EC8030-B9E5-B8C8-4003-F47472B2ECDF}"/>
              </a:ext>
            </a:extLst>
          </p:cNvPr>
          <p:cNvSpPr>
            <a:spLocks noGrp="1"/>
          </p:cNvSpPr>
          <p:nvPr>
            <p:ph type="title"/>
          </p:nvPr>
        </p:nvSpPr>
        <p:spPr>
          <a:xfrm>
            <a:off x="661333" y="365760"/>
            <a:ext cx="3096637" cy="935829"/>
          </a:xfrm>
        </p:spPr>
        <p:txBody>
          <a:bodyPr anchor="b"/>
          <a:lstStyle>
            <a:lvl1pPr>
              <a:defRPr sz="2520"/>
            </a:lvl1pPr>
          </a:lstStyle>
          <a:p>
            <a:r>
              <a:rPr lang="en-US" dirty="0"/>
              <a:t>Click to edit Master title style</a:t>
            </a:r>
          </a:p>
        </p:txBody>
      </p:sp>
      <p:sp>
        <p:nvSpPr>
          <p:cNvPr id="15" name="Text Placeholder 3">
            <a:extLst>
              <a:ext uri="{FF2B5EF4-FFF2-40B4-BE49-F238E27FC236}">
                <a16:creationId xmlns:a16="http://schemas.microsoft.com/office/drawing/2014/main" id="{54938658-6D54-AD60-E589-6D9834A463DD}"/>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6" name="Rectangle 15">
            <a:extLst>
              <a:ext uri="{FF2B5EF4-FFF2-40B4-BE49-F238E27FC236}">
                <a16:creationId xmlns:a16="http://schemas.microsoft.com/office/drawing/2014/main" id="{D31909E0-AF15-8987-AFCC-5A4CD5C2F874}"/>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30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516891"/>
            <a:ext cx="8281035" cy="5565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60083" y="1460500"/>
            <a:ext cx="8281035" cy="301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0083" y="5085080"/>
            <a:ext cx="2160270" cy="292100"/>
          </a:xfrm>
          <a:prstGeom prst="rect">
            <a:avLst/>
          </a:prstGeom>
        </p:spPr>
        <p:txBody>
          <a:bodyPr vert="horz" lIns="91440" tIns="45720" rIns="91440" bIns="45720" rtlCol="0" anchor="ctr"/>
          <a:lstStyle>
            <a:lvl1pPr algn="l">
              <a:defRPr sz="945">
                <a:solidFill>
                  <a:schemeClr val="tx1">
                    <a:tint val="75000"/>
                  </a:schemeClr>
                </a:solidFill>
              </a:defRPr>
            </a:lvl1pPr>
          </a:lstStyle>
          <a:p>
            <a:fld id="{3D9F8818-8663-418F-88CC-D08CC9C29508}" type="datetimeFigureOut">
              <a:rPr lang="en-US" smtClean="0"/>
              <a:t>12/10/24</a:t>
            </a:fld>
            <a:endParaRPr lang="en-US" dirty="0"/>
          </a:p>
        </p:txBody>
      </p:sp>
      <p:sp>
        <p:nvSpPr>
          <p:cNvPr id="5" name="Footer Placeholder 4"/>
          <p:cNvSpPr>
            <a:spLocks noGrp="1"/>
          </p:cNvSpPr>
          <p:nvPr>
            <p:ph type="ftr" sz="quarter" idx="3"/>
          </p:nvPr>
        </p:nvSpPr>
        <p:spPr>
          <a:xfrm>
            <a:off x="3180398" y="5085080"/>
            <a:ext cx="3240405" cy="292100"/>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0848" y="5085080"/>
            <a:ext cx="2160270" cy="292100"/>
          </a:xfrm>
          <a:prstGeom prst="rect">
            <a:avLst/>
          </a:prstGeom>
        </p:spPr>
        <p:txBody>
          <a:bodyPr vert="horz" lIns="91440" tIns="45720" rIns="91440" bIns="45720" rtlCol="0" anchor="ctr"/>
          <a:lstStyle>
            <a:lvl1pPr algn="r">
              <a:defRPr sz="945">
                <a:solidFill>
                  <a:schemeClr val="tx1">
                    <a:tint val="75000"/>
                  </a:schemeClr>
                </a:solidFill>
              </a:defRPr>
            </a:lvl1p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29D77DB7-9E19-DECD-DDE2-803DBAB4202C}"/>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10281"/>
      </p:ext>
    </p:extLst>
  </p:cSld>
  <p:clrMap bg1="lt1" tx1="dk1" bg2="lt2" tx2="dk2" accent1="accent1" accent2="accent2" accent3="accent3" accent4="accent4" accent5="accent5" accent6="accent6" hlink="hlink" folHlink="folHlink"/>
  <p:sldLayoutIdLst>
    <p:sldLayoutId id="2147483706" r:id="rId1"/>
    <p:sldLayoutId id="2147483686" r:id="rId2"/>
    <p:sldLayoutId id="2147483705" r:id="rId3"/>
    <p:sldLayoutId id="2147483711" r:id="rId4"/>
    <p:sldLayoutId id="2147483689" r:id="rId5"/>
    <p:sldLayoutId id="2147483688" r:id="rId6"/>
    <p:sldLayoutId id="2147483714" r:id="rId7"/>
    <p:sldLayoutId id="2147483716" r:id="rId8"/>
    <p:sldLayoutId id="2147483692" r:id="rId9"/>
    <p:sldLayoutId id="2147483693" r:id="rId10"/>
    <p:sldLayoutId id="2147483707" r:id="rId11"/>
    <p:sldLayoutId id="2147483715" r:id="rId12"/>
    <p:sldLayoutId id="2147483708" r:id="rId13"/>
    <p:sldLayoutId id="2147483709" r:id="rId14"/>
    <p:sldLayoutId id="2147483690" r:id="rId15"/>
    <p:sldLayoutId id="2147483691" r:id="rId16"/>
    <p:sldLayoutId id="2147483712" r:id="rId17"/>
  </p:sldLayoutIdLst>
  <p:txStyles>
    <p:title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1BED8-2CFC-0B20-5210-FFC8F636E344}"/>
              </a:ext>
            </a:extLst>
          </p:cNvPr>
          <p:cNvSpPr>
            <a:spLocks noGrp="1"/>
          </p:cNvSpPr>
          <p:nvPr>
            <p:ph type="title"/>
          </p:nvPr>
        </p:nvSpPr>
        <p:spPr>
          <a:xfrm>
            <a:off x="660400" y="292100"/>
            <a:ext cx="8280400" cy="10604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E83E4-3A28-3E98-F385-257C48993569}"/>
              </a:ext>
            </a:extLst>
          </p:cNvPr>
          <p:cNvSpPr>
            <a:spLocks noGrp="1"/>
          </p:cNvSpPr>
          <p:nvPr>
            <p:ph type="body" idx="1"/>
          </p:nvPr>
        </p:nvSpPr>
        <p:spPr>
          <a:xfrm>
            <a:off x="660400" y="1460500"/>
            <a:ext cx="8280400" cy="3481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6AC6E-FD9B-38A0-7382-5390ABA973E4}"/>
              </a:ext>
            </a:extLst>
          </p:cNvPr>
          <p:cNvSpPr>
            <a:spLocks noGrp="1"/>
          </p:cNvSpPr>
          <p:nvPr>
            <p:ph type="dt" sz="half" idx="2"/>
          </p:nvPr>
        </p:nvSpPr>
        <p:spPr>
          <a:xfrm>
            <a:off x="660400" y="5084763"/>
            <a:ext cx="2160588"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46664118-5BAF-4C7A-9FAB-8A5956EEBE9C}" type="datetimeFigureOut">
              <a:rPr lang="en-US" smtClean="0"/>
              <a:t>12/10/24</a:t>
            </a:fld>
            <a:endParaRPr lang="en-US"/>
          </a:p>
        </p:txBody>
      </p:sp>
      <p:sp>
        <p:nvSpPr>
          <p:cNvPr id="5" name="Footer Placeholder 4">
            <a:extLst>
              <a:ext uri="{FF2B5EF4-FFF2-40B4-BE49-F238E27FC236}">
                <a16:creationId xmlns:a16="http://schemas.microsoft.com/office/drawing/2014/main" id="{8487AEA8-F147-F7EB-BE22-48C69D3C853F}"/>
              </a:ext>
            </a:extLst>
          </p:cNvPr>
          <p:cNvSpPr>
            <a:spLocks noGrp="1"/>
          </p:cNvSpPr>
          <p:nvPr>
            <p:ph type="ftr" sz="quarter" idx="3"/>
          </p:nvPr>
        </p:nvSpPr>
        <p:spPr>
          <a:xfrm>
            <a:off x="3179763" y="5084763"/>
            <a:ext cx="3241675"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F6C620-4B18-3E09-1365-AC0912933C5A}"/>
              </a:ext>
            </a:extLst>
          </p:cNvPr>
          <p:cNvSpPr>
            <a:spLocks noGrp="1"/>
          </p:cNvSpPr>
          <p:nvPr>
            <p:ph type="sldNum" sz="quarter" idx="4"/>
          </p:nvPr>
        </p:nvSpPr>
        <p:spPr>
          <a:xfrm>
            <a:off x="6780213" y="5084763"/>
            <a:ext cx="2160587"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D92E1F56-30FC-4906-B5F1-E8EEC13CC469}" type="slidenum">
              <a:rPr lang="en-US" smtClean="0"/>
              <a:t>‹#›</a:t>
            </a:fld>
            <a:endParaRPr lang="en-US"/>
          </a:p>
        </p:txBody>
      </p:sp>
    </p:spTree>
    <p:extLst>
      <p:ext uri="{BB962C8B-B14F-4D97-AF65-F5344CB8AC3E}">
        <p14:creationId xmlns:p14="http://schemas.microsoft.com/office/powerpoint/2010/main" val="3045244136"/>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OVW.JustGrantsSupport@usdoj.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Traci.Rollins@usdoj.gov" TargetMode="External"/><Relationship Id="rId7" Type="http://schemas.openxmlformats.org/officeDocument/2006/relationships/image" Target="../media/image3.png"/><Relationship Id="rId2" Type="http://schemas.openxmlformats.org/officeDocument/2006/relationships/hyperlink" Target="mailto:elaina.Roberts@usdoj.gov" TargetMode="External"/><Relationship Id="rId1" Type="http://schemas.openxmlformats.org/officeDocument/2006/relationships/slideLayout" Target="../slideLayouts/slideLayout18.xml"/><Relationship Id="rId6" Type="http://schemas.openxmlformats.org/officeDocument/2006/relationships/hyperlink" Target="http://www.justice.gov/ovw/grant-programs" TargetMode="External"/><Relationship Id="rId5" Type="http://schemas.openxmlformats.org/officeDocument/2006/relationships/hyperlink" Target="https://www.linkedin.com/company/office-on-violence-against-women-ovw/" TargetMode="External"/><Relationship Id="rId4" Type="http://schemas.openxmlformats.org/officeDocument/2006/relationships/hyperlink" Target="mailto:Anne.Hamilton2@usdoj.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E1E4-F47C-3875-4D23-DD32E62EEFF6}"/>
              </a:ext>
            </a:extLst>
          </p:cNvPr>
          <p:cNvSpPr>
            <a:spLocks noGrp="1"/>
          </p:cNvSpPr>
          <p:nvPr>
            <p:ph type="title"/>
          </p:nvPr>
        </p:nvSpPr>
        <p:spPr/>
        <p:txBody>
          <a:bodyPr/>
          <a:lstStyle/>
          <a:p>
            <a:r>
              <a:rPr lang="en-US" dirty="0"/>
              <a:t>Children &amp; Youth Program</a:t>
            </a:r>
          </a:p>
        </p:txBody>
      </p:sp>
      <p:sp>
        <p:nvSpPr>
          <p:cNvPr id="3" name="Text Placeholder 2">
            <a:extLst>
              <a:ext uri="{FF2B5EF4-FFF2-40B4-BE49-F238E27FC236}">
                <a16:creationId xmlns:a16="http://schemas.microsoft.com/office/drawing/2014/main" id="{F11C7868-D560-3E49-8FCD-15900F2E3970}"/>
              </a:ext>
            </a:extLst>
          </p:cNvPr>
          <p:cNvSpPr>
            <a:spLocks noGrp="1"/>
          </p:cNvSpPr>
          <p:nvPr>
            <p:ph type="body" idx="1"/>
          </p:nvPr>
        </p:nvSpPr>
        <p:spPr>
          <a:xfrm>
            <a:off x="655082" y="2909570"/>
            <a:ext cx="8351414" cy="1270543"/>
          </a:xfrm>
        </p:spPr>
        <p:txBody>
          <a:bodyPr>
            <a:normAutofit/>
          </a:bodyPr>
          <a:lstStyle/>
          <a:p>
            <a:r>
              <a:rPr lang="en-US" dirty="0"/>
              <a:t>Anne Hamilton, Team Lead</a:t>
            </a:r>
          </a:p>
          <a:p>
            <a:r>
              <a:rPr lang="en-US" dirty="0"/>
              <a:t>Elaina Roberts, Grant Management Specialist</a:t>
            </a:r>
          </a:p>
          <a:p>
            <a:r>
              <a:rPr lang="en-US" dirty="0"/>
              <a:t>New Grantee Orientation December 10-12, 2024</a:t>
            </a:r>
          </a:p>
          <a:p>
            <a:endParaRPr lang="en-US" dirty="0"/>
          </a:p>
        </p:txBody>
      </p:sp>
    </p:spTree>
    <p:extLst>
      <p:ext uri="{BB962C8B-B14F-4D97-AF65-F5344CB8AC3E}">
        <p14:creationId xmlns:p14="http://schemas.microsoft.com/office/powerpoint/2010/main" val="30293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E5749-99C7-1BFA-D1B3-2F4F1912CE1B}"/>
              </a:ext>
            </a:extLst>
          </p:cNvPr>
          <p:cNvSpPr>
            <a:spLocks noGrp="1"/>
          </p:cNvSpPr>
          <p:nvPr>
            <p:ph idx="4294967295"/>
          </p:nvPr>
        </p:nvSpPr>
        <p:spPr>
          <a:xfrm>
            <a:off x="356269" y="1613046"/>
            <a:ext cx="8888662" cy="3587175"/>
          </a:xfrm>
        </p:spPr>
        <p:txBody>
          <a:bodyPr>
            <a:noAutofit/>
          </a:bodyPr>
          <a:lstStyle/>
          <a:p>
            <a:pPr marL="0" indent="0">
              <a:lnSpc>
                <a:spcPct val="150000"/>
              </a:lnSpc>
              <a:buNone/>
            </a:pPr>
            <a:r>
              <a:rPr lang="en-US" sz="1600" dirty="0"/>
              <a:t>The recipient acknowledges that the budget for this award is pending review and approval. Until OVW approves the budget, </a:t>
            </a:r>
            <a:r>
              <a:rPr lang="en-US" sz="1600" b="1" dirty="0"/>
              <a:t>any obligations or expenditures incurred by the recipient are made at the recipient's own risk</a:t>
            </a:r>
            <a:r>
              <a:rPr lang="en-US" sz="1600" dirty="0"/>
              <a:t>. The recipient may obligate, expend, or draw down </a:t>
            </a:r>
            <a:r>
              <a:rPr lang="en-US" sz="1600" b="1" dirty="0"/>
              <a:t>up to $10,000 for participation in or travel-related expenses to attend OVW-sponsored technical assistance events</a:t>
            </a:r>
            <a:r>
              <a:rPr lang="en-US" sz="1600" dirty="0"/>
              <a:t>, but these obligations and expenditures </a:t>
            </a:r>
            <a:r>
              <a:rPr lang="en-US" sz="1600" b="1" dirty="0"/>
              <a:t>remain at the recipient's own risk until the budget is approved</a:t>
            </a:r>
            <a:r>
              <a:rPr lang="en-US" sz="1600" dirty="0"/>
              <a:t>. Remaining funds will not be available for drawdown until OVW's Grants Financial Management Division has approved the budget and budget narrative via a Grant Award Modification (GAM). If applicable, the Indirect Cost Rate will be identified in the GAM when the budget is approved. </a:t>
            </a:r>
            <a:r>
              <a:rPr lang="en-US" sz="1600" b="1" dirty="0"/>
              <a:t>If there is another condition on the award prohibiting any obligation, expenditure, and drawdown of any funds, that other condition will control.</a:t>
            </a:r>
          </a:p>
        </p:txBody>
      </p:sp>
      <p:sp>
        <p:nvSpPr>
          <p:cNvPr id="4" name="Title 1">
            <a:extLst>
              <a:ext uri="{FF2B5EF4-FFF2-40B4-BE49-F238E27FC236}">
                <a16:creationId xmlns:a16="http://schemas.microsoft.com/office/drawing/2014/main" id="{639AA33B-D27A-60DD-DD7F-30B25A3EB21D}"/>
              </a:ext>
            </a:extLst>
          </p:cNvPr>
          <p:cNvSpPr txBox="1">
            <a:spLocks/>
          </p:cNvSpPr>
          <p:nvPr/>
        </p:nvSpPr>
        <p:spPr>
          <a:xfrm>
            <a:off x="464344" y="407837"/>
            <a:ext cx="6627223" cy="555625"/>
          </a:xfrm>
          <a:prstGeom prst="rect">
            <a:avLst/>
          </a:prstGeom>
        </p:spPr>
        <p:txBody>
          <a:bodyPr vert="horz" lIns="91440" tIns="45720" rIns="91440" bIns="45720" rtlCol="0" anchor="ctr">
            <a:normAutofit/>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sz="2400" dirty="0"/>
              <a:t>Award Condition 56:</a:t>
            </a:r>
          </a:p>
        </p:txBody>
      </p:sp>
      <p:sp>
        <p:nvSpPr>
          <p:cNvPr id="5" name="TextBox 4">
            <a:extLst>
              <a:ext uri="{FF2B5EF4-FFF2-40B4-BE49-F238E27FC236}">
                <a16:creationId xmlns:a16="http://schemas.microsoft.com/office/drawing/2014/main" id="{0A6D6C22-4FAB-84D8-6EE3-89DB6642067C}"/>
              </a:ext>
            </a:extLst>
          </p:cNvPr>
          <p:cNvSpPr txBox="1"/>
          <p:nvPr/>
        </p:nvSpPr>
        <p:spPr>
          <a:xfrm>
            <a:off x="464344" y="855364"/>
            <a:ext cx="8508274" cy="461665"/>
          </a:xfrm>
          <a:prstGeom prst="rect">
            <a:avLst/>
          </a:prstGeom>
          <a:noFill/>
        </p:spPr>
        <p:txBody>
          <a:bodyPr wrap="square">
            <a:spAutoFit/>
          </a:bodyPr>
          <a:lstStyle/>
          <a:p>
            <a:r>
              <a:rPr lang="en-US" sz="2400" b="1" dirty="0">
                <a:solidFill>
                  <a:srgbClr val="0F153E"/>
                </a:solidFill>
                <a:latin typeface="Book Antiqua" panose="02040602050305030304" pitchFamily="18" charset="0"/>
              </a:rPr>
              <a:t>Conditional Clearance with Technical Assistance Funds</a:t>
            </a:r>
          </a:p>
        </p:txBody>
      </p:sp>
      <p:cxnSp>
        <p:nvCxnSpPr>
          <p:cNvPr id="9" name="Straight Connector 8">
            <a:extLst>
              <a:ext uri="{FF2B5EF4-FFF2-40B4-BE49-F238E27FC236}">
                <a16:creationId xmlns:a16="http://schemas.microsoft.com/office/drawing/2014/main" id="{7B4622BB-AC8C-9DCC-2E68-3C62C9A34D7E}"/>
              </a:ext>
            </a:extLst>
          </p:cNvPr>
          <p:cNvCxnSpPr/>
          <p:nvPr/>
        </p:nvCxnSpPr>
        <p:spPr>
          <a:xfrm>
            <a:off x="464344" y="1482675"/>
            <a:ext cx="2699657" cy="0"/>
          </a:xfrm>
          <a:prstGeom prst="line">
            <a:avLst/>
          </a:prstGeom>
          <a:ln w="76200">
            <a:solidFill>
              <a:srgbClr val="4AA8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59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9945-58A9-ED9C-1A39-89D147A1896B}"/>
              </a:ext>
            </a:extLst>
          </p:cNvPr>
          <p:cNvSpPr>
            <a:spLocks noGrp="1"/>
          </p:cNvSpPr>
          <p:nvPr>
            <p:ph type="title"/>
          </p:nvPr>
        </p:nvSpPr>
        <p:spPr/>
        <p:txBody>
          <a:bodyPr>
            <a:normAutofit fontScale="90000"/>
          </a:bodyPr>
          <a:lstStyle/>
          <a:p>
            <a:r>
              <a:rPr lang="en-US" dirty="0"/>
              <a:t>The Planning Phase</a:t>
            </a:r>
          </a:p>
        </p:txBody>
      </p:sp>
      <p:sp>
        <p:nvSpPr>
          <p:cNvPr id="3" name="Content Placeholder 2">
            <a:extLst>
              <a:ext uri="{FF2B5EF4-FFF2-40B4-BE49-F238E27FC236}">
                <a16:creationId xmlns:a16="http://schemas.microsoft.com/office/drawing/2014/main" id="{129B4380-3A64-6D90-2480-AC5D76723DCB}"/>
              </a:ext>
            </a:extLst>
          </p:cNvPr>
          <p:cNvSpPr>
            <a:spLocks noGrp="1"/>
          </p:cNvSpPr>
          <p:nvPr>
            <p:ph idx="1"/>
          </p:nvPr>
        </p:nvSpPr>
        <p:spPr/>
        <p:txBody>
          <a:bodyPr/>
          <a:lstStyle/>
          <a:p>
            <a:r>
              <a:rPr lang="en-US" sz="2400" dirty="0"/>
              <a:t>An opportunity at the beginning of your grant for the project lead and project partner(s) to collaboratively prepare to implement your project.</a:t>
            </a:r>
          </a:p>
          <a:p>
            <a:endParaRPr lang="en-US" sz="2400" dirty="0"/>
          </a:p>
          <a:p>
            <a:r>
              <a:rPr lang="en-US" sz="2400" dirty="0"/>
              <a:t>OVW and the THRIVE TA team will provide direct support throughout this process. </a:t>
            </a:r>
          </a:p>
          <a:p>
            <a:endParaRPr lang="en-US" dirty="0"/>
          </a:p>
        </p:txBody>
      </p:sp>
    </p:spTree>
    <p:extLst>
      <p:ext uri="{BB962C8B-B14F-4D97-AF65-F5344CB8AC3E}">
        <p14:creationId xmlns:p14="http://schemas.microsoft.com/office/powerpoint/2010/main" val="254702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831E-E97C-94F5-9059-9FA3128482B3}"/>
              </a:ext>
            </a:extLst>
          </p:cNvPr>
          <p:cNvSpPr>
            <a:spLocks noGrp="1"/>
          </p:cNvSpPr>
          <p:nvPr>
            <p:ph type="title" idx="4294967295"/>
          </p:nvPr>
        </p:nvSpPr>
        <p:spPr>
          <a:xfrm>
            <a:off x="487680" y="434143"/>
            <a:ext cx="6627223" cy="555625"/>
          </a:xfrm>
        </p:spPr>
        <p:txBody>
          <a:bodyPr>
            <a:normAutofit/>
          </a:bodyPr>
          <a:lstStyle/>
          <a:p>
            <a:r>
              <a:rPr lang="en-US" sz="2400" dirty="0"/>
              <a:t>Award Condition 49:</a:t>
            </a:r>
          </a:p>
        </p:txBody>
      </p:sp>
      <p:sp>
        <p:nvSpPr>
          <p:cNvPr id="3" name="Content Placeholder 2">
            <a:extLst>
              <a:ext uri="{FF2B5EF4-FFF2-40B4-BE49-F238E27FC236}">
                <a16:creationId xmlns:a16="http://schemas.microsoft.com/office/drawing/2014/main" id="{EC515567-EC5F-7F0A-D5BB-52108CD0E62D}"/>
              </a:ext>
            </a:extLst>
          </p:cNvPr>
          <p:cNvSpPr>
            <a:spLocks noGrp="1"/>
          </p:cNvSpPr>
          <p:nvPr>
            <p:ph idx="4294967295"/>
          </p:nvPr>
        </p:nvSpPr>
        <p:spPr>
          <a:xfrm>
            <a:off x="348115" y="1808654"/>
            <a:ext cx="8904969" cy="3307278"/>
          </a:xfrm>
        </p:spPr>
        <p:txBody>
          <a:bodyPr>
            <a:noAutofit/>
          </a:bodyPr>
          <a:lstStyle/>
          <a:p>
            <a:pPr marL="0" indent="0">
              <a:lnSpc>
                <a:spcPct val="150000"/>
              </a:lnSpc>
              <a:buNone/>
            </a:pPr>
            <a:r>
              <a:rPr lang="en-US" sz="1600" dirty="0"/>
              <a:t>The recipient agrees that </a:t>
            </a:r>
            <a:r>
              <a:rPr lang="en-US" sz="1600" b="1" dirty="0"/>
              <a:t>grant funding during the planning phase is limited to $50,000</a:t>
            </a:r>
            <a:r>
              <a:rPr lang="en-US" sz="1600" dirty="0"/>
              <a:t> and includes the following planning activities: </a:t>
            </a:r>
            <a:r>
              <a:rPr lang="en-US" sz="1600" b="1" dirty="0"/>
              <a:t>participate in planning meetings</a:t>
            </a:r>
            <a:r>
              <a:rPr lang="en-US" sz="1600" dirty="0"/>
              <a:t> with OVW and the Training and Technical Assistance point of contact, </a:t>
            </a:r>
            <a:r>
              <a:rPr lang="en-US" sz="1600" b="1" dirty="0"/>
              <a:t>develop project partnerships and a coordinated community response team</a:t>
            </a:r>
            <a:r>
              <a:rPr lang="en-US" sz="1600" dirty="0"/>
              <a:t>, </a:t>
            </a:r>
            <a:r>
              <a:rPr lang="en-US" sz="1600" b="1" dirty="0"/>
              <a:t>refine the project focus and increase capacity </a:t>
            </a:r>
            <a:r>
              <a:rPr lang="en-US" sz="1600" dirty="0"/>
              <a:t>to implement the project, and </a:t>
            </a:r>
            <a:r>
              <a:rPr lang="en-US" sz="1600" b="1" dirty="0"/>
              <a:t>hire project staff</a:t>
            </a:r>
            <a:r>
              <a:rPr lang="en-US" sz="1600" dirty="0"/>
              <a:t>, if necessary. The recipient agrees to expend, obligate, or draw down only what is necessary to complete the activities for the planning phase. </a:t>
            </a:r>
            <a:r>
              <a:rPr lang="en-US" sz="1600" b="1" dirty="0"/>
              <a:t>Any funds for implementation of grant activities cannot be expended, obligated, or drawn down until the recipient completes the planning phase</a:t>
            </a:r>
            <a:r>
              <a:rPr lang="en-US" sz="1600" dirty="0"/>
              <a:t>, including submission and OVW approval of policies as described in the Submission of policies condition on this award.</a:t>
            </a:r>
          </a:p>
        </p:txBody>
      </p:sp>
      <p:sp>
        <p:nvSpPr>
          <p:cNvPr id="5" name="TextBox 4">
            <a:extLst>
              <a:ext uri="{FF2B5EF4-FFF2-40B4-BE49-F238E27FC236}">
                <a16:creationId xmlns:a16="http://schemas.microsoft.com/office/drawing/2014/main" id="{BED3F83D-FD52-8566-5370-3C1D9B8958FA}"/>
              </a:ext>
            </a:extLst>
          </p:cNvPr>
          <p:cNvSpPr txBox="1"/>
          <p:nvPr/>
        </p:nvSpPr>
        <p:spPr>
          <a:xfrm>
            <a:off x="487680" y="837720"/>
            <a:ext cx="7842523" cy="584775"/>
          </a:xfrm>
          <a:prstGeom prst="rect">
            <a:avLst/>
          </a:prstGeom>
          <a:noFill/>
        </p:spPr>
        <p:txBody>
          <a:bodyPr wrap="square">
            <a:spAutoFit/>
          </a:bodyPr>
          <a:lstStyle/>
          <a:p>
            <a:r>
              <a:rPr lang="en-US" sz="3200" b="1" dirty="0">
                <a:solidFill>
                  <a:srgbClr val="0F153E"/>
                </a:solidFill>
                <a:latin typeface="Book Antiqua" panose="02040602050305030304" pitchFamily="18" charset="0"/>
              </a:rPr>
              <a:t>Funding Limits During Planning Phase</a:t>
            </a:r>
          </a:p>
        </p:txBody>
      </p:sp>
      <p:cxnSp>
        <p:nvCxnSpPr>
          <p:cNvPr id="7" name="Straight Connector 6">
            <a:extLst>
              <a:ext uri="{FF2B5EF4-FFF2-40B4-BE49-F238E27FC236}">
                <a16:creationId xmlns:a16="http://schemas.microsoft.com/office/drawing/2014/main" id="{76B658C0-4A28-B647-652B-F822CA1C29DE}"/>
              </a:ext>
            </a:extLst>
          </p:cNvPr>
          <p:cNvCxnSpPr/>
          <p:nvPr/>
        </p:nvCxnSpPr>
        <p:spPr>
          <a:xfrm>
            <a:off x="487680" y="1590211"/>
            <a:ext cx="2699657" cy="0"/>
          </a:xfrm>
          <a:prstGeom prst="line">
            <a:avLst/>
          </a:prstGeom>
          <a:ln w="76200">
            <a:solidFill>
              <a:srgbClr val="4AA8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95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5C89-926F-5C81-106B-E38BD72AAE92}"/>
              </a:ext>
            </a:extLst>
          </p:cNvPr>
          <p:cNvSpPr>
            <a:spLocks noGrp="1"/>
          </p:cNvSpPr>
          <p:nvPr>
            <p:ph type="title"/>
          </p:nvPr>
        </p:nvSpPr>
        <p:spPr/>
        <p:txBody>
          <a:bodyPr>
            <a:normAutofit fontScale="90000"/>
          </a:bodyPr>
          <a:lstStyle/>
          <a:p>
            <a:r>
              <a:rPr lang="en-US" dirty="0"/>
              <a:t>Allowable Planning Phase Activities</a:t>
            </a:r>
          </a:p>
        </p:txBody>
      </p:sp>
      <p:sp>
        <p:nvSpPr>
          <p:cNvPr id="3" name="Content Placeholder 2">
            <a:extLst>
              <a:ext uri="{FF2B5EF4-FFF2-40B4-BE49-F238E27FC236}">
                <a16:creationId xmlns:a16="http://schemas.microsoft.com/office/drawing/2014/main" id="{78060A6D-5626-038A-4EF4-46CA92950D86}"/>
              </a:ext>
            </a:extLst>
          </p:cNvPr>
          <p:cNvSpPr>
            <a:spLocks noGrp="1"/>
          </p:cNvSpPr>
          <p:nvPr>
            <p:ph idx="1"/>
          </p:nvPr>
        </p:nvSpPr>
        <p:spPr/>
        <p:txBody>
          <a:bodyPr/>
          <a:lstStyle/>
          <a:p>
            <a:r>
              <a:rPr lang="en-US" dirty="0"/>
              <a:t>Development of project partnership and coordinated community response;</a:t>
            </a:r>
          </a:p>
          <a:p>
            <a:r>
              <a:rPr lang="en-US" dirty="0"/>
              <a:t>Refining project focus and increasing capacity to implement; </a:t>
            </a:r>
          </a:p>
          <a:p>
            <a:r>
              <a:rPr lang="en-US" dirty="0"/>
              <a:t>Hiring project staff;</a:t>
            </a:r>
          </a:p>
          <a:p>
            <a:r>
              <a:rPr lang="en-US" dirty="0"/>
              <a:t>Developing project lead’s and required partner’s policies;</a:t>
            </a:r>
          </a:p>
          <a:p>
            <a:r>
              <a:rPr lang="en-US" dirty="0"/>
              <a:t>You may only begin implementation after approval of planning phase activities.</a:t>
            </a:r>
          </a:p>
        </p:txBody>
      </p:sp>
    </p:spTree>
    <p:extLst>
      <p:ext uri="{BB962C8B-B14F-4D97-AF65-F5344CB8AC3E}">
        <p14:creationId xmlns:p14="http://schemas.microsoft.com/office/powerpoint/2010/main" val="253579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25C7-9D6B-48D2-4525-1468EAA39DF6}"/>
              </a:ext>
            </a:extLst>
          </p:cNvPr>
          <p:cNvSpPr>
            <a:spLocks noGrp="1"/>
          </p:cNvSpPr>
          <p:nvPr>
            <p:ph type="title"/>
          </p:nvPr>
        </p:nvSpPr>
        <p:spPr/>
        <p:txBody>
          <a:bodyPr>
            <a:normAutofit fontScale="90000"/>
          </a:bodyPr>
          <a:lstStyle/>
          <a:p>
            <a:r>
              <a:rPr lang="en-US" dirty="0"/>
              <a:t>Required Policies</a:t>
            </a:r>
          </a:p>
        </p:txBody>
      </p:sp>
      <p:sp>
        <p:nvSpPr>
          <p:cNvPr id="3" name="Content Placeholder 2">
            <a:extLst>
              <a:ext uri="{FF2B5EF4-FFF2-40B4-BE49-F238E27FC236}">
                <a16:creationId xmlns:a16="http://schemas.microsoft.com/office/drawing/2014/main" id="{CC2B4E9B-53D7-3A8A-1C2B-9CA73349739E}"/>
              </a:ext>
            </a:extLst>
          </p:cNvPr>
          <p:cNvSpPr>
            <a:spLocks noGrp="1"/>
          </p:cNvSpPr>
          <p:nvPr>
            <p:ph idx="1"/>
          </p:nvPr>
        </p:nvSpPr>
        <p:spPr/>
        <p:txBody>
          <a:bodyPr/>
          <a:lstStyle/>
          <a:p>
            <a:pPr marL="0" indent="0">
              <a:buNone/>
            </a:pPr>
            <a:r>
              <a:rPr lang="en-US" dirty="0"/>
              <a:t>All grant recipients and their required partner must develop, enhance, or revise policies related to confidentiality, information sharing, parental consent, mandatory reporting, and background checks. Two options:</a:t>
            </a:r>
          </a:p>
          <a:p>
            <a:r>
              <a:rPr lang="en-US" dirty="0"/>
              <a:t>Submit separate written policies for both the lead organization and project partner; or</a:t>
            </a:r>
          </a:p>
          <a:p>
            <a:r>
              <a:rPr lang="en-US" dirty="0"/>
              <a:t>Submit one set of policies that both organizations agree to follow for purposes of the project. </a:t>
            </a:r>
          </a:p>
        </p:txBody>
      </p:sp>
    </p:spTree>
    <p:extLst>
      <p:ext uri="{BB962C8B-B14F-4D97-AF65-F5344CB8AC3E}">
        <p14:creationId xmlns:p14="http://schemas.microsoft.com/office/powerpoint/2010/main" val="269476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728E-7461-26F2-4486-52FE755D51C1}"/>
              </a:ext>
            </a:extLst>
          </p:cNvPr>
          <p:cNvSpPr>
            <a:spLocks noGrp="1"/>
          </p:cNvSpPr>
          <p:nvPr>
            <p:ph type="title"/>
          </p:nvPr>
        </p:nvSpPr>
        <p:spPr/>
        <p:txBody>
          <a:bodyPr>
            <a:normAutofit fontScale="90000"/>
          </a:bodyPr>
          <a:lstStyle/>
          <a:p>
            <a:r>
              <a:rPr lang="en-US" dirty="0"/>
              <a:t>Development of the Work Plan</a:t>
            </a:r>
          </a:p>
        </p:txBody>
      </p:sp>
      <p:sp>
        <p:nvSpPr>
          <p:cNvPr id="3" name="Content Placeholder 2">
            <a:extLst>
              <a:ext uri="{FF2B5EF4-FFF2-40B4-BE49-F238E27FC236}">
                <a16:creationId xmlns:a16="http://schemas.microsoft.com/office/drawing/2014/main" id="{E2EA4B7C-03EA-3308-7B25-40B6E23FF67A}"/>
              </a:ext>
            </a:extLst>
          </p:cNvPr>
          <p:cNvSpPr>
            <a:spLocks noGrp="1"/>
          </p:cNvSpPr>
          <p:nvPr>
            <p:ph idx="1"/>
          </p:nvPr>
        </p:nvSpPr>
        <p:spPr>
          <a:xfrm>
            <a:off x="660083" y="1460500"/>
            <a:ext cx="8757382" cy="3012440"/>
          </a:xfrm>
        </p:spPr>
        <p:txBody>
          <a:bodyPr>
            <a:normAutofit fontScale="77500" lnSpcReduction="20000"/>
          </a:bodyPr>
          <a:lstStyle/>
          <a:p>
            <a:pPr marL="0" indent="0">
              <a:buNone/>
            </a:pPr>
            <a:r>
              <a:rPr lang="en-US" sz="3100" dirty="0">
                <a:solidFill>
                  <a:schemeClr val="tx1"/>
                </a:solidFill>
              </a:rPr>
              <a:t>All grant recipients and their required partner must collaboratively develop and submit a work plan.</a:t>
            </a:r>
          </a:p>
          <a:p>
            <a:r>
              <a:rPr lang="en-US" sz="3100" dirty="0"/>
              <a:t>Your work plan encapsulates key information about your grant project. This includes the goals for the project and specific activities that you will implement.</a:t>
            </a:r>
          </a:p>
          <a:p>
            <a:r>
              <a:rPr lang="en-US" sz="3100" dirty="0"/>
              <a:t>During your planning phase meetings, OVW and the Thrive TA team will provide the template and guidance for completing the work plan.</a:t>
            </a:r>
          </a:p>
          <a:p>
            <a:r>
              <a:rPr lang="en-US" sz="3100" dirty="0"/>
              <a:t>After your planning phase wrap-up meeting, please submit the completed work plan as an “award deliverable” in JustGrants. </a:t>
            </a:r>
          </a:p>
          <a:p>
            <a:endParaRPr lang="en-US" dirty="0"/>
          </a:p>
        </p:txBody>
      </p:sp>
    </p:spTree>
    <p:extLst>
      <p:ext uri="{BB962C8B-B14F-4D97-AF65-F5344CB8AC3E}">
        <p14:creationId xmlns:p14="http://schemas.microsoft.com/office/powerpoint/2010/main" val="296623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15A1-B293-F19D-B6E6-C85BDC9DF6D5}"/>
              </a:ext>
            </a:extLst>
          </p:cNvPr>
          <p:cNvSpPr>
            <a:spLocks noGrp="1"/>
          </p:cNvSpPr>
          <p:nvPr>
            <p:ph type="title"/>
          </p:nvPr>
        </p:nvSpPr>
        <p:spPr/>
        <p:txBody>
          <a:bodyPr>
            <a:normAutofit fontScale="90000"/>
          </a:bodyPr>
          <a:lstStyle/>
          <a:p>
            <a:r>
              <a:rPr lang="en-US" dirty="0"/>
              <a:t>Award Conditions</a:t>
            </a:r>
          </a:p>
        </p:txBody>
      </p:sp>
      <p:pic>
        <p:nvPicPr>
          <p:cNvPr id="9" name="Content Placeholder 8">
            <a:extLst>
              <a:ext uri="{FF2B5EF4-FFF2-40B4-BE49-F238E27FC236}">
                <a16:creationId xmlns:a16="http://schemas.microsoft.com/office/drawing/2014/main" id="{678295F8-8104-1BEB-7E9C-C8C928C66A1C}"/>
              </a:ext>
            </a:extLst>
          </p:cNvPr>
          <p:cNvPicPr>
            <a:picLocks noGrp="1" noChangeAspect="1"/>
          </p:cNvPicPr>
          <p:nvPr>
            <p:ph idx="1"/>
          </p:nvPr>
        </p:nvPicPr>
        <p:blipFill>
          <a:blip r:embed="rId2"/>
          <a:stretch>
            <a:fillRect/>
          </a:stretch>
        </p:blipFill>
        <p:spPr>
          <a:xfrm>
            <a:off x="660083" y="1440621"/>
            <a:ext cx="6357989" cy="3141318"/>
          </a:xfrm>
        </p:spPr>
      </p:pic>
      <p:pic>
        <p:nvPicPr>
          <p:cNvPr id="11" name="Picture 10">
            <a:extLst>
              <a:ext uri="{FF2B5EF4-FFF2-40B4-BE49-F238E27FC236}">
                <a16:creationId xmlns:a16="http://schemas.microsoft.com/office/drawing/2014/main" id="{8BEC981B-C3F7-44D5-6832-C61603D00135}"/>
              </a:ext>
            </a:extLst>
          </p:cNvPr>
          <p:cNvPicPr>
            <a:picLocks noChangeAspect="1"/>
          </p:cNvPicPr>
          <p:nvPr/>
        </p:nvPicPr>
        <p:blipFill>
          <a:blip r:embed="rId3"/>
          <a:stretch>
            <a:fillRect/>
          </a:stretch>
        </p:blipFill>
        <p:spPr>
          <a:xfrm>
            <a:off x="351830" y="1315395"/>
            <a:ext cx="8897540" cy="3391769"/>
          </a:xfrm>
          <a:prstGeom prst="rect">
            <a:avLst/>
          </a:prstGeom>
        </p:spPr>
      </p:pic>
    </p:spTree>
    <p:extLst>
      <p:ext uri="{BB962C8B-B14F-4D97-AF65-F5344CB8AC3E}">
        <p14:creationId xmlns:p14="http://schemas.microsoft.com/office/powerpoint/2010/main" val="96748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C71D-2FB2-3C09-7003-49BB01951DF0}"/>
              </a:ext>
            </a:extLst>
          </p:cNvPr>
          <p:cNvSpPr>
            <a:spLocks noGrp="1"/>
          </p:cNvSpPr>
          <p:nvPr>
            <p:ph type="title"/>
          </p:nvPr>
        </p:nvSpPr>
        <p:spPr/>
        <p:txBody>
          <a:bodyPr>
            <a:normAutofit fontScale="90000"/>
          </a:bodyPr>
          <a:lstStyle/>
          <a:p>
            <a:r>
              <a:rPr lang="en-US" dirty="0"/>
              <a:t>Other Award Conditions</a:t>
            </a:r>
          </a:p>
        </p:txBody>
      </p:sp>
      <p:sp>
        <p:nvSpPr>
          <p:cNvPr id="3" name="Content Placeholder 2">
            <a:extLst>
              <a:ext uri="{FF2B5EF4-FFF2-40B4-BE49-F238E27FC236}">
                <a16:creationId xmlns:a16="http://schemas.microsoft.com/office/drawing/2014/main" id="{3CE3F5F8-6222-6D56-5E4A-605FBCF25563}"/>
              </a:ext>
            </a:extLst>
          </p:cNvPr>
          <p:cNvSpPr>
            <a:spLocks noGrp="1"/>
          </p:cNvSpPr>
          <p:nvPr>
            <p:ph idx="1"/>
          </p:nvPr>
        </p:nvSpPr>
        <p:spPr>
          <a:xfrm>
            <a:off x="429433" y="4034274"/>
            <a:ext cx="8742334" cy="432345"/>
          </a:xfrm>
        </p:spPr>
        <p:txBody>
          <a:bodyPr>
            <a:normAutofit/>
          </a:bodyPr>
          <a:lstStyle/>
          <a:p>
            <a:pPr marL="0" indent="0" algn="ctr">
              <a:buNone/>
            </a:pPr>
            <a:r>
              <a:rPr lang="en-US" b="1" dirty="0"/>
              <a:t>*We’ve covered 5 of 56 conditions—please read through the rest!</a:t>
            </a:r>
          </a:p>
        </p:txBody>
      </p:sp>
      <p:sp>
        <p:nvSpPr>
          <p:cNvPr id="5" name="TextBox 4">
            <a:extLst>
              <a:ext uri="{FF2B5EF4-FFF2-40B4-BE49-F238E27FC236}">
                <a16:creationId xmlns:a16="http://schemas.microsoft.com/office/drawing/2014/main" id="{DC0F93A4-B246-0F89-9B3B-C8D39C8E696F}"/>
              </a:ext>
            </a:extLst>
          </p:cNvPr>
          <p:cNvSpPr txBox="1"/>
          <p:nvPr/>
        </p:nvSpPr>
        <p:spPr>
          <a:xfrm>
            <a:off x="1153658" y="1509906"/>
            <a:ext cx="1648097" cy="1107996"/>
          </a:xfrm>
          <a:prstGeom prst="rect">
            <a:avLst/>
          </a:prstGeom>
          <a:noFill/>
        </p:spPr>
        <p:txBody>
          <a:bodyPr wrap="square">
            <a:spAutoFit/>
          </a:bodyPr>
          <a:lstStyle/>
          <a:p>
            <a:pPr algn="ctr"/>
            <a:r>
              <a:rPr lang="en-US" sz="6600" b="1" dirty="0">
                <a:solidFill>
                  <a:srgbClr val="6D5C88"/>
                </a:solidFill>
                <a:latin typeface="Book Antiqua" panose="02040602050305030304" pitchFamily="18" charset="0"/>
              </a:rPr>
              <a:t>#46</a:t>
            </a:r>
          </a:p>
        </p:txBody>
      </p:sp>
      <p:sp>
        <p:nvSpPr>
          <p:cNvPr id="6" name="TextBox 5">
            <a:extLst>
              <a:ext uri="{FF2B5EF4-FFF2-40B4-BE49-F238E27FC236}">
                <a16:creationId xmlns:a16="http://schemas.microsoft.com/office/drawing/2014/main" id="{2631665C-BE0F-F893-29C1-F69DE180440C}"/>
              </a:ext>
            </a:extLst>
          </p:cNvPr>
          <p:cNvSpPr txBox="1"/>
          <p:nvPr/>
        </p:nvSpPr>
        <p:spPr>
          <a:xfrm>
            <a:off x="3866994" y="1503607"/>
            <a:ext cx="1648097" cy="1107996"/>
          </a:xfrm>
          <a:prstGeom prst="rect">
            <a:avLst/>
          </a:prstGeom>
          <a:noFill/>
        </p:spPr>
        <p:txBody>
          <a:bodyPr wrap="square">
            <a:spAutoFit/>
          </a:bodyPr>
          <a:lstStyle/>
          <a:p>
            <a:pPr algn="ctr"/>
            <a:r>
              <a:rPr lang="en-US" sz="6600" b="1" dirty="0">
                <a:solidFill>
                  <a:srgbClr val="6D5C88"/>
                </a:solidFill>
                <a:latin typeface="Book Antiqua" panose="02040602050305030304" pitchFamily="18" charset="0"/>
              </a:rPr>
              <a:t>#47</a:t>
            </a:r>
          </a:p>
        </p:txBody>
      </p:sp>
      <p:sp>
        <p:nvSpPr>
          <p:cNvPr id="7" name="TextBox 6">
            <a:extLst>
              <a:ext uri="{FF2B5EF4-FFF2-40B4-BE49-F238E27FC236}">
                <a16:creationId xmlns:a16="http://schemas.microsoft.com/office/drawing/2014/main" id="{F5A62364-26AB-9EE2-C942-F88F3490EA5D}"/>
              </a:ext>
            </a:extLst>
          </p:cNvPr>
          <p:cNvSpPr txBox="1"/>
          <p:nvPr/>
        </p:nvSpPr>
        <p:spPr>
          <a:xfrm>
            <a:off x="6580330" y="1512209"/>
            <a:ext cx="1648097" cy="1107996"/>
          </a:xfrm>
          <a:prstGeom prst="rect">
            <a:avLst/>
          </a:prstGeom>
          <a:noFill/>
        </p:spPr>
        <p:txBody>
          <a:bodyPr wrap="square">
            <a:spAutoFit/>
          </a:bodyPr>
          <a:lstStyle/>
          <a:p>
            <a:pPr algn="ctr"/>
            <a:r>
              <a:rPr lang="en-US" sz="6600" b="1" dirty="0">
                <a:solidFill>
                  <a:srgbClr val="6D5C88"/>
                </a:solidFill>
                <a:latin typeface="Book Antiqua" panose="02040602050305030304" pitchFamily="18" charset="0"/>
              </a:rPr>
              <a:t>#48</a:t>
            </a:r>
          </a:p>
        </p:txBody>
      </p:sp>
      <p:sp>
        <p:nvSpPr>
          <p:cNvPr id="9" name="TextBox 8">
            <a:extLst>
              <a:ext uri="{FF2B5EF4-FFF2-40B4-BE49-F238E27FC236}">
                <a16:creationId xmlns:a16="http://schemas.microsoft.com/office/drawing/2014/main" id="{04F800AC-17B9-6C20-E62D-FB5FAEA73852}"/>
              </a:ext>
            </a:extLst>
          </p:cNvPr>
          <p:cNvSpPr txBox="1"/>
          <p:nvPr/>
        </p:nvSpPr>
        <p:spPr>
          <a:xfrm>
            <a:off x="885524" y="2475089"/>
            <a:ext cx="2348049" cy="923330"/>
          </a:xfrm>
          <a:prstGeom prst="rect">
            <a:avLst/>
          </a:prstGeom>
          <a:noFill/>
        </p:spPr>
        <p:txBody>
          <a:bodyPr wrap="square">
            <a:spAutoFit/>
          </a:bodyPr>
          <a:lstStyle/>
          <a:p>
            <a:pPr algn="ctr"/>
            <a:r>
              <a:rPr lang="en-US" dirty="0">
                <a:latin typeface="Book Antiqua" panose="02040602050305030304" pitchFamily="18" charset="0"/>
              </a:rPr>
              <a:t>Submitting policies during the planning phase</a:t>
            </a:r>
          </a:p>
        </p:txBody>
      </p:sp>
      <p:sp>
        <p:nvSpPr>
          <p:cNvPr id="11" name="TextBox 10">
            <a:extLst>
              <a:ext uri="{FF2B5EF4-FFF2-40B4-BE49-F238E27FC236}">
                <a16:creationId xmlns:a16="http://schemas.microsoft.com/office/drawing/2014/main" id="{BFF3EBBC-3113-DB6C-0389-8338C4BB0BBA}"/>
              </a:ext>
            </a:extLst>
          </p:cNvPr>
          <p:cNvSpPr txBox="1"/>
          <p:nvPr/>
        </p:nvSpPr>
        <p:spPr>
          <a:xfrm>
            <a:off x="3501707" y="2403820"/>
            <a:ext cx="2525358" cy="1200329"/>
          </a:xfrm>
          <a:prstGeom prst="rect">
            <a:avLst/>
          </a:prstGeom>
          <a:noFill/>
        </p:spPr>
        <p:txBody>
          <a:bodyPr wrap="square">
            <a:spAutoFit/>
          </a:bodyPr>
          <a:lstStyle/>
          <a:p>
            <a:pPr algn="ctr"/>
            <a:r>
              <a:rPr lang="en-US" dirty="0">
                <a:latin typeface="Book Antiqua" panose="02040602050305030304" pitchFamily="18" charset="0"/>
              </a:rPr>
              <a:t>Reviewing and approving pre-existing curricula or training guides</a:t>
            </a:r>
          </a:p>
        </p:txBody>
      </p:sp>
      <p:sp>
        <p:nvSpPr>
          <p:cNvPr id="13" name="TextBox 12">
            <a:extLst>
              <a:ext uri="{FF2B5EF4-FFF2-40B4-BE49-F238E27FC236}">
                <a16:creationId xmlns:a16="http://schemas.microsoft.com/office/drawing/2014/main" id="{681ABA63-2979-24DA-5009-71AA1A18A0F6}"/>
              </a:ext>
            </a:extLst>
          </p:cNvPr>
          <p:cNvSpPr txBox="1"/>
          <p:nvPr/>
        </p:nvSpPr>
        <p:spPr>
          <a:xfrm>
            <a:off x="6295199" y="2403820"/>
            <a:ext cx="2348049" cy="923330"/>
          </a:xfrm>
          <a:prstGeom prst="rect">
            <a:avLst/>
          </a:prstGeom>
          <a:noFill/>
        </p:spPr>
        <p:txBody>
          <a:bodyPr wrap="square">
            <a:spAutoFit/>
          </a:bodyPr>
          <a:lstStyle/>
          <a:p>
            <a:pPr algn="ctr"/>
            <a:r>
              <a:rPr lang="en-US" dirty="0">
                <a:latin typeface="Book Antiqua" panose="02040602050305030304" pitchFamily="18" charset="0"/>
              </a:rPr>
              <a:t>Maintaining contact information in </a:t>
            </a:r>
            <a:r>
              <a:rPr lang="en-US" dirty="0" err="1">
                <a:latin typeface="Book Antiqua" panose="02040602050305030304" pitchFamily="18" charset="0"/>
              </a:rPr>
              <a:t>JustGrants</a:t>
            </a:r>
            <a:endParaRPr lang="en-US" dirty="0">
              <a:latin typeface="Book Antiqua" panose="02040602050305030304" pitchFamily="18" charset="0"/>
            </a:endParaRPr>
          </a:p>
        </p:txBody>
      </p:sp>
    </p:spTree>
    <p:extLst>
      <p:ext uri="{BB962C8B-B14F-4D97-AF65-F5344CB8AC3E}">
        <p14:creationId xmlns:p14="http://schemas.microsoft.com/office/powerpoint/2010/main" val="183147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08CC-C89F-4907-61CE-BB2F076CC6AD}"/>
              </a:ext>
            </a:extLst>
          </p:cNvPr>
          <p:cNvSpPr>
            <a:spLocks noGrp="1"/>
          </p:cNvSpPr>
          <p:nvPr>
            <p:ph type="title"/>
          </p:nvPr>
        </p:nvSpPr>
        <p:spPr/>
        <p:txBody>
          <a:bodyPr>
            <a:normAutofit fontScale="90000"/>
          </a:bodyPr>
          <a:lstStyle/>
          <a:p>
            <a:r>
              <a:rPr lang="en-US" dirty="0"/>
              <a:t>CY Grant Administration Guide Activity</a:t>
            </a:r>
          </a:p>
        </p:txBody>
      </p:sp>
      <p:sp>
        <p:nvSpPr>
          <p:cNvPr id="3" name="Content Placeholder 2">
            <a:extLst>
              <a:ext uri="{FF2B5EF4-FFF2-40B4-BE49-F238E27FC236}">
                <a16:creationId xmlns:a16="http://schemas.microsoft.com/office/drawing/2014/main" id="{6DC12A2A-72F0-BC44-757C-8D6F83BD373C}"/>
              </a:ext>
            </a:extLst>
          </p:cNvPr>
          <p:cNvSpPr>
            <a:spLocks noGrp="1"/>
          </p:cNvSpPr>
          <p:nvPr>
            <p:ph idx="1"/>
          </p:nvPr>
        </p:nvSpPr>
        <p:spPr/>
        <p:txBody>
          <a:bodyPr/>
          <a:lstStyle/>
          <a:p>
            <a:r>
              <a:rPr lang="en-US" dirty="0"/>
              <a:t>Every grantee is assigned a grant management specialist based on states and territory assignments. </a:t>
            </a:r>
          </a:p>
          <a:p>
            <a:pPr lvl="1"/>
            <a:r>
              <a:rPr lang="en-US" dirty="0"/>
              <a:t>Which grant manager is assigned to the state of North Carolina? </a:t>
            </a:r>
          </a:p>
          <a:p>
            <a:pPr lvl="1"/>
            <a:r>
              <a:rPr lang="en-US" dirty="0"/>
              <a:t>What about the state of Utah? </a:t>
            </a:r>
          </a:p>
          <a:p>
            <a:pPr lvl="1"/>
            <a:r>
              <a:rPr lang="en-US" dirty="0"/>
              <a:t>What about the state of Massachusetts? </a:t>
            </a:r>
          </a:p>
          <a:p>
            <a:r>
              <a:rPr lang="en-US" dirty="0"/>
              <a:t>Every grantee has access to the Technical Assistance (TA) providers. </a:t>
            </a:r>
          </a:p>
          <a:p>
            <a:pPr lvl="1"/>
            <a:r>
              <a:rPr lang="en-US" dirty="0"/>
              <a:t>Raise your hand if you can name the Primary CYEM TA Provider.  </a:t>
            </a:r>
          </a:p>
          <a:p>
            <a:pPr lvl="1"/>
            <a:endParaRPr lang="en-US" dirty="0"/>
          </a:p>
        </p:txBody>
      </p:sp>
    </p:spTree>
    <p:extLst>
      <p:ext uri="{BB962C8B-B14F-4D97-AF65-F5344CB8AC3E}">
        <p14:creationId xmlns:p14="http://schemas.microsoft.com/office/powerpoint/2010/main" val="3081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7C3FD-C3A3-64DE-24F7-AC043D1CE720}"/>
              </a:ext>
            </a:extLst>
          </p:cNvPr>
          <p:cNvSpPr>
            <a:spLocks noGrp="1"/>
          </p:cNvSpPr>
          <p:nvPr>
            <p:ph type="title"/>
          </p:nvPr>
        </p:nvSpPr>
        <p:spPr/>
        <p:txBody>
          <a:bodyPr>
            <a:normAutofit/>
          </a:bodyPr>
          <a:lstStyle/>
          <a:p>
            <a:r>
              <a:rPr lang="en-US" sz="4000" dirty="0"/>
              <a:t>OVW Tips</a:t>
            </a:r>
          </a:p>
        </p:txBody>
      </p:sp>
      <p:sp>
        <p:nvSpPr>
          <p:cNvPr id="5" name="Text Placeholder 4">
            <a:extLst>
              <a:ext uri="{FF2B5EF4-FFF2-40B4-BE49-F238E27FC236}">
                <a16:creationId xmlns:a16="http://schemas.microsoft.com/office/drawing/2014/main" id="{BCF7019A-5EF9-7F18-3FBD-4A39DED43AEC}"/>
              </a:ext>
            </a:extLst>
          </p:cNvPr>
          <p:cNvSpPr>
            <a:spLocks noGrp="1"/>
          </p:cNvSpPr>
          <p:nvPr>
            <p:ph type="body" sz="half" idx="2"/>
          </p:nvPr>
        </p:nvSpPr>
        <p:spPr/>
        <p:txBody>
          <a:bodyPr/>
          <a:lstStyle/>
          <a:p>
            <a:r>
              <a:rPr lang="en-US" dirty="0">
                <a:latin typeface="Book Antiqua" panose="02040602050305030304" pitchFamily="18" charset="0"/>
              </a:rPr>
              <a:t>Remember to…</a:t>
            </a:r>
          </a:p>
        </p:txBody>
      </p:sp>
      <p:sp>
        <p:nvSpPr>
          <p:cNvPr id="6" name="Text Placeholder 5">
            <a:extLst>
              <a:ext uri="{FF2B5EF4-FFF2-40B4-BE49-F238E27FC236}">
                <a16:creationId xmlns:a16="http://schemas.microsoft.com/office/drawing/2014/main" id="{802BEF91-71A9-D90E-FD07-CED14AB11780}"/>
              </a:ext>
            </a:extLst>
          </p:cNvPr>
          <p:cNvSpPr>
            <a:spLocks noGrp="1"/>
          </p:cNvSpPr>
          <p:nvPr>
            <p:ph type="body" sz="half" idx="10"/>
          </p:nvPr>
        </p:nvSpPr>
        <p:spPr>
          <a:xfrm>
            <a:off x="5355164" y="1455089"/>
            <a:ext cx="3839105" cy="3283888"/>
          </a:xfrm>
        </p:spPr>
        <p:txBody>
          <a:bodyPr vert="horz" lIns="91440" tIns="45720" rIns="91440" bIns="45720" rtlCol="0" anchor="t">
            <a:normAutofit/>
          </a:bodyPr>
          <a:lstStyle/>
          <a:p>
            <a:pPr marL="342900" indent="-342900">
              <a:buFont typeface="Arial" panose="020B0604020202020204" pitchFamily="34" charset="0"/>
              <a:buChar char="•"/>
            </a:pPr>
            <a:r>
              <a:rPr lang="en-US" dirty="0">
                <a:solidFill>
                  <a:schemeClr val="tx1"/>
                </a:solidFill>
              </a:rPr>
              <a:t>Read the award package, including the award conditions.</a:t>
            </a:r>
            <a:endParaRPr lang="en-US" dirty="0">
              <a:solidFill>
                <a:schemeClr val="tx1"/>
              </a:solidFill>
              <a:cs typeface="Calibri"/>
            </a:endParaRPr>
          </a:p>
          <a:p>
            <a:pPr marL="342900" indent="-342900">
              <a:buFont typeface="Arial" panose="020B0604020202020204" pitchFamily="34" charset="0"/>
              <a:buChar char="•"/>
            </a:pPr>
            <a:r>
              <a:rPr lang="en-US" dirty="0">
                <a:solidFill>
                  <a:schemeClr val="tx1"/>
                </a:solidFill>
              </a:rPr>
              <a:t>Find time to meet your grant manager while here.</a:t>
            </a:r>
            <a:endParaRPr lang="en-US" dirty="0">
              <a:solidFill>
                <a:schemeClr val="tx1"/>
              </a:solidFill>
              <a:cs typeface="Calibri"/>
            </a:endParaRPr>
          </a:p>
          <a:p>
            <a:pPr marL="342900" indent="-342900">
              <a:buFont typeface="Arial" panose="020B0604020202020204" pitchFamily="34" charset="0"/>
              <a:buChar char="•"/>
            </a:pPr>
            <a:r>
              <a:rPr lang="en-US" dirty="0">
                <a:solidFill>
                  <a:schemeClr val="tx1"/>
                </a:solidFill>
              </a:rPr>
              <a:t>Respond promptly to requests for budget revisions.</a:t>
            </a:r>
            <a:endParaRPr lang="en-US" dirty="0">
              <a:solidFill>
                <a:schemeClr val="tx1"/>
              </a:solidFill>
              <a:cs typeface="Calibri"/>
            </a:endParaRPr>
          </a:p>
          <a:p>
            <a:pPr marL="342900" indent="-342900">
              <a:buFont typeface="Arial" panose="020B0604020202020204" pitchFamily="34" charset="0"/>
              <a:buChar char="•"/>
            </a:pPr>
            <a:r>
              <a:rPr lang="en-US" dirty="0">
                <a:solidFill>
                  <a:schemeClr val="tx1"/>
                </a:solidFill>
              </a:rPr>
              <a:t>When in doubt, ask your grant manager.</a:t>
            </a:r>
          </a:p>
        </p:txBody>
      </p:sp>
    </p:spTree>
    <p:extLst>
      <p:ext uri="{BB962C8B-B14F-4D97-AF65-F5344CB8AC3E}">
        <p14:creationId xmlns:p14="http://schemas.microsoft.com/office/powerpoint/2010/main" val="351747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06DC-2349-480A-99E9-72E5312C38CD}"/>
              </a:ext>
            </a:extLst>
          </p:cNvPr>
          <p:cNvSpPr>
            <a:spLocks noGrp="1"/>
          </p:cNvSpPr>
          <p:nvPr>
            <p:ph type="title"/>
          </p:nvPr>
        </p:nvSpPr>
        <p:spPr/>
        <p:txBody>
          <a:bodyPr>
            <a:normAutofit fontScale="90000"/>
          </a:bodyPr>
          <a:lstStyle/>
          <a:p>
            <a:r>
              <a:rPr lang="en-US" dirty="0"/>
              <a:t>Meet the OVW CYEM Team </a:t>
            </a:r>
          </a:p>
        </p:txBody>
      </p:sp>
      <p:sp>
        <p:nvSpPr>
          <p:cNvPr id="3" name="Content Placeholder 2">
            <a:extLst>
              <a:ext uri="{FF2B5EF4-FFF2-40B4-BE49-F238E27FC236}">
                <a16:creationId xmlns:a16="http://schemas.microsoft.com/office/drawing/2014/main" id="{92A533E8-86E0-92AE-0C00-79BFE73DAAB6}"/>
              </a:ext>
            </a:extLst>
          </p:cNvPr>
          <p:cNvSpPr>
            <a:spLocks noGrp="1"/>
          </p:cNvSpPr>
          <p:nvPr>
            <p:ph idx="1"/>
          </p:nvPr>
        </p:nvSpPr>
        <p:spPr/>
        <p:txBody>
          <a:bodyPr/>
          <a:lstStyle/>
          <a:p>
            <a:r>
              <a:rPr lang="en-US" dirty="0"/>
              <a:t>Krista Blakeney-Mitchell, Associate Director</a:t>
            </a:r>
          </a:p>
          <a:p>
            <a:r>
              <a:rPr lang="en-US" dirty="0"/>
              <a:t>Anne Hamilton, Team Lead</a:t>
            </a:r>
          </a:p>
          <a:p>
            <a:r>
              <a:rPr lang="en-US" dirty="0"/>
              <a:t>Elaina Roberts, Grant Management Specialist</a:t>
            </a:r>
          </a:p>
          <a:p>
            <a:r>
              <a:rPr lang="en-US" dirty="0"/>
              <a:t>Derek O’Leary, Grant Management Specialist</a:t>
            </a:r>
          </a:p>
          <a:p>
            <a:r>
              <a:rPr lang="en-US" dirty="0"/>
              <a:t>Traci Rollins,</a:t>
            </a:r>
            <a:r>
              <a:rPr lang="en-US" dirty="0">
                <a:solidFill>
                  <a:srgbClr val="FF0000"/>
                </a:solidFill>
              </a:rPr>
              <a:t> </a:t>
            </a:r>
            <a:r>
              <a:rPr lang="en-US" dirty="0"/>
              <a:t>Grant Management Specialist</a:t>
            </a:r>
          </a:p>
          <a:p>
            <a:r>
              <a:rPr lang="en-US" dirty="0"/>
              <a:t>Sheila Griese, Program Analyst</a:t>
            </a:r>
          </a:p>
          <a:p>
            <a:r>
              <a:rPr lang="en-US" dirty="0"/>
              <a:t>Catherine Godwin, Grants Management Analyst</a:t>
            </a:r>
          </a:p>
        </p:txBody>
      </p:sp>
    </p:spTree>
    <p:extLst>
      <p:ext uri="{BB962C8B-B14F-4D97-AF65-F5344CB8AC3E}">
        <p14:creationId xmlns:p14="http://schemas.microsoft.com/office/powerpoint/2010/main" val="265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84D525-F482-6B9A-D5ED-6F4E0C3BC053}"/>
              </a:ext>
            </a:extLst>
          </p:cNvPr>
          <p:cNvSpPr>
            <a:spLocks noGrp="1"/>
          </p:cNvSpPr>
          <p:nvPr>
            <p:ph type="title"/>
          </p:nvPr>
        </p:nvSpPr>
        <p:spPr>
          <a:xfrm>
            <a:off x="1421997" y="605791"/>
            <a:ext cx="6747204" cy="2137409"/>
          </a:xfrm>
        </p:spPr>
        <p:txBody>
          <a:bodyPr/>
          <a:lstStyle/>
          <a:p>
            <a:r>
              <a:rPr lang="en-US" dirty="0"/>
              <a:t>CY Purpose Areas &amp; OVW Priority Areas</a:t>
            </a:r>
          </a:p>
        </p:txBody>
      </p:sp>
    </p:spTree>
    <p:extLst>
      <p:ext uri="{BB962C8B-B14F-4D97-AF65-F5344CB8AC3E}">
        <p14:creationId xmlns:p14="http://schemas.microsoft.com/office/powerpoint/2010/main" val="133431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62A831-5830-AF9D-B31F-6B48C8ED2C95}"/>
              </a:ext>
            </a:extLst>
          </p:cNvPr>
          <p:cNvSpPr>
            <a:spLocks noGrp="1"/>
          </p:cNvSpPr>
          <p:nvPr>
            <p:ph type="title"/>
          </p:nvPr>
        </p:nvSpPr>
        <p:spPr/>
        <p:txBody>
          <a:bodyPr>
            <a:normAutofit fontScale="90000"/>
          </a:bodyPr>
          <a:lstStyle/>
          <a:p>
            <a:r>
              <a:rPr lang="en-US" dirty="0"/>
              <a:t>CY Purpose Areas</a:t>
            </a:r>
          </a:p>
        </p:txBody>
      </p:sp>
      <p:graphicFrame>
        <p:nvGraphicFramePr>
          <p:cNvPr id="13" name="Content Placeholder 2">
            <a:extLst>
              <a:ext uri="{FF2B5EF4-FFF2-40B4-BE49-F238E27FC236}">
                <a16:creationId xmlns:a16="http://schemas.microsoft.com/office/drawing/2014/main" id="{1E4B705A-5208-14BE-DE91-8E1025CE7F90}"/>
              </a:ext>
            </a:extLst>
          </p:cNvPr>
          <p:cNvGraphicFramePr>
            <a:graphicFrameLocks noGrp="1"/>
          </p:cNvGraphicFramePr>
          <p:nvPr>
            <p:ph idx="1"/>
            <p:extLst>
              <p:ext uri="{D42A27DB-BD31-4B8C-83A1-F6EECF244321}">
                <p14:modId xmlns:p14="http://schemas.microsoft.com/office/powerpoint/2010/main" val="387141686"/>
              </p:ext>
            </p:extLst>
          </p:nvPr>
        </p:nvGraphicFramePr>
        <p:xfrm>
          <a:off x="660083" y="1461052"/>
          <a:ext cx="8136047" cy="3091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68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189F3E-D35B-C908-E1AF-7345911606DD}"/>
              </a:ext>
            </a:extLst>
          </p:cNvPr>
          <p:cNvSpPr>
            <a:spLocks noGrp="1"/>
          </p:cNvSpPr>
          <p:nvPr>
            <p:ph type="title"/>
          </p:nvPr>
        </p:nvSpPr>
        <p:spPr>
          <a:xfrm>
            <a:off x="660083" y="516891"/>
            <a:ext cx="8444160" cy="556591"/>
          </a:xfrm>
        </p:spPr>
        <p:txBody>
          <a:bodyPr>
            <a:noAutofit/>
          </a:bodyPr>
          <a:lstStyle/>
          <a:p>
            <a:r>
              <a:rPr lang="en-US" sz="3000" dirty="0">
                <a:latin typeface="Book Antiqua"/>
              </a:rPr>
              <a:t>Children Exposed to Violence and Abuse (ages 0-10)</a:t>
            </a:r>
          </a:p>
        </p:txBody>
      </p:sp>
      <p:sp>
        <p:nvSpPr>
          <p:cNvPr id="6" name="Content Placeholder 5">
            <a:extLst>
              <a:ext uri="{FF2B5EF4-FFF2-40B4-BE49-F238E27FC236}">
                <a16:creationId xmlns:a16="http://schemas.microsoft.com/office/drawing/2014/main" id="{ADA3FFE4-A3F2-5863-2D85-D9B38927135B}"/>
              </a:ext>
            </a:extLst>
          </p:cNvPr>
          <p:cNvSpPr>
            <a:spLocks noGrp="1"/>
          </p:cNvSpPr>
          <p:nvPr>
            <p:ph idx="1"/>
          </p:nvPr>
        </p:nvSpPr>
        <p:spPr>
          <a:xfrm>
            <a:off x="660083" y="1460500"/>
            <a:ext cx="8782091" cy="3012440"/>
          </a:xfrm>
        </p:spPr>
        <p:txBody>
          <a:bodyPr>
            <a:normAutofit fontScale="92500" lnSpcReduction="20000"/>
          </a:bodyPr>
          <a:lstStyle/>
          <a:p>
            <a:pPr marL="0" indent="0">
              <a:buNone/>
            </a:pPr>
            <a:r>
              <a:rPr lang="en-US" sz="2400" dirty="0"/>
              <a:t>Project activities must include, but are not limited to: </a:t>
            </a:r>
          </a:p>
          <a:p>
            <a:pPr>
              <a:buFont typeface="Arial" panose="020B0604020202020204" pitchFamily="34" charset="0"/>
              <a:buChar char="•"/>
            </a:pPr>
            <a:r>
              <a:rPr lang="en-US" sz="2400" dirty="0"/>
              <a:t>Direct services for children </a:t>
            </a:r>
          </a:p>
          <a:p>
            <a:pPr>
              <a:buFont typeface="Arial" panose="020B0604020202020204" pitchFamily="34" charset="0"/>
              <a:buChar char="•"/>
            </a:pPr>
            <a:r>
              <a:rPr lang="en-US" sz="2400" dirty="0"/>
              <a:t>Development of processes and provision of trainings for programs to identify children and/or families exposed to VAWA crimes</a:t>
            </a:r>
          </a:p>
          <a:p>
            <a:pPr>
              <a:buFont typeface="Arial" panose="020B0604020202020204" pitchFamily="34" charset="0"/>
              <a:buChar char="•"/>
            </a:pPr>
            <a:r>
              <a:rPr lang="en-US" sz="2400" dirty="0"/>
              <a:t>Training for law enforcement, courts, and other allied professionals to identify and respond to children exposed to violence</a:t>
            </a:r>
          </a:p>
          <a:p>
            <a:pPr>
              <a:buFont typeface="Arial" panose="020B0604020202020204" pitchFamily="34" charset="0"/>
              <a:buChar char="•"/>
            </a:pPr>
            <a:r>
              <a:rPr lang="en-US" sz="2400" dirty="0"/>
              <a:t>Development and implementation of prevention programming for children</a:t>
            </a:r>
          </a:p>
          <a:p>
            <a:pPr>
              <a:buFont typeface="Arial" panose="020B0604020202020204" pitchFamily="34" charset="0"/>
              <a:buChar char="•"/>
            </a:pPr>
            <a:r>
              <a:rPr lang="en-US" sz="2400" dirty="0"/>
              <a:t>Providing support services for non-offending caregivers</a:t>
            </a:r>
          </a:p>
          <a:p>
            <a:endParaRPr lang="en-US" dirty="0"/>
          </a:p>
        </p:txBody>
      </p:sp>
    </p:spTree>
    <p:extLst>
      <p:ext uri="{BB962C8B-B14F-4D97-AF65-F5344CB8AC3E}">
        <p14:creationId xmlns:p14="http://schemas.microsoft.com/office/powerpoint/2010/main" val="3612066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9EC5-B6FD-6A5D-8303-920D89211D2A}"/>
              </a:ext>
            </a:extLst>
          </p:cNvPr>
          <p:cNvSpPr>
            <a:spLocks noGrp="1"/>
          </p:cNvSpPr>
          <p:nvPr>
            <p:ph type="title"/>
          </p:nvPr>
        </p:nvSpPr>
        <p:spPr>
          <a:xfrm>
            <a:off x="660082" y="516891"/>
            <a:ext cx="8821847" cy="556591"/>
          </a:xfrm>
        </p:spPr>
        <p:txBody>
          <a:bodyPr vert="horz" lIns="91440" tIns="45720" rIns="91440" bIns="45720" rtlCol="0" anchor="ctr">
            <a:noAutofit/>
          </a:bodyPr>
          <a:lstStyle/>
          <a:p>
            <a:r>
              <a:rPr lang="en-US" sz="3450" dirty="0">
                <a:latin typeface="Book Antiqua"/>
              </a:rPr>
              <a:t>Creating Safer Communities for Youth (ages 11 – 24)</a:t>
            </a:r>
          </a:p>
        </p:txBody>
      </p:sp>
      <p:sp>
        <p:nvSpPr>
          <p:cNvPr id="3" name="Content Placeholder 2">
            <a:extLst>
              <a:ext uri="{FF2B5EF4-FFF2-40B4-BE49-F238E27FC236}">
                <a16:creationId xmlns:a16="http://schemas.microsoft.com/office/drawing/2014/main" id="{D4DA24CB-978A-915E-211D-FAFC1C0EF8BE}"/>
              </a:ext>
            </a:extLst>
          </p:cNvPr>
          <p:cNvSpPr>
            <a:spLocks noGrp="1"/>
          </p:cNvSpPr>
          <p:nvPr>
            <p:ph idx="1"/>
          </p:nvPr>
        </p:nvSpPr>
        <p:spPr/>
        <p:txBody>
          <a:bodyPr>
            <a:normAutofit/>
          </a:bodyPr>
          <a:lstStyle/>
          <a:p>
            <a:pPr marL="0" indent="0">
              <a:buNone/>
            </a:pPr>
            <a:r>
              <a:rPr lang="en-US" sz="2400" dirty="0"/>
              <a:t>Project activities must include, but are not limited to: </a:t>
            </a:r>
          </a:p>
          <a:p>
            <a:r>
              <a:rPr lang="en-US" sz="2400" dirty="0"/>
              <a:t>Providing direct services for youth victims of VAWA crimes</a:t>
            </a:r>
          </a:p>
          <a:p>
            <a:pPr>
              <a:buFont typeface="Arial" panose="020B0604020202020204" pitchFamily="34" charset="0"/>
              <a:buChar char="•"/>
            </a:pPr>
            <a:r>
              <a:rPr lang="en-US" sz="2400" dirty="0"/>
              <a:t>Development and delivery</a:t>
            </a:r>
            <a:r>
              <a:rPr lang="en-US" dirty="0"/>
              <a:t> of educational programming </a:t>
            </a:r>
            <a:r>
              <a:rPr lang="en-US" sz="2400" dirty="0"/>
              <a:t>to respond to youth victims</a:t>
            </a:r>
          </a:p>
          <a:p>
            <a:pPr>
              <a:buFont typeface="Arial" panose="020B0604020202020204" pitchFamily="34" charset="0"/>
              <a:buChar char="•"/>
            </a:pPr>
            <a:r>
              <a:rPr lang="en-US" sz="2400" dirty="0"/>
              <a:t>Training law enforcement, courts, and other allied professionals to meet the needs of  youth victims</a:t>
            </a:r>
          </a:p>
          <a:p>
            <a:pPr>
              <a:buFont typeface="Arial" panose="020B0604020202020204" pitchFamily="34" charset="0"/>
              <a:buChar char="•"/>
            </a:pPr>
            <a:r>
              <a:rPr lang="en-US" sz="2400" dirty="0"/>
              <a:t>Developing prevention programming for youth</a:t>
            </a:r>
          </a:p>
          <a:p>
            <a:endParaRPr lang="en-US" dirty="0"/>
          </a:p>
        </p:txBody>
      </p:sp>
    </p:spTree>
    <p:extLst>
      <p:ext uri="{BB962C8B-B14F-4D97-AF65-F5344CB8AC3E}">
        <p14:creationId xmlns:p14="http://schemas.microsoft.com/office/powerpoint/2010/main" val="23006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7139-0554-2CEA-F169-FFECF9A38CC1}"/>
              </a:ext>
            </a:extLst>
          </p:cNvPr>
          <p:cNvSpPr>
            <a:spLocks noGrp="1"/>
          </p:cNvSpPr>
          <p:nvPr>
            <p:ph type="title"/>
          </p:nvPr>
        </p:nvSpPr>
        <p:spPr/>
        <p:txBody>
          <a:bodyPr>
            <a:normAutofit fontScale="90000"/>
          </a:bodyPr>
          <a:lstStyle/>
          <a:p>
            <a:r>
              <a:rPr lang="en-US" sz="3450" dirty="0">
                <a:latin typeface="Book Antiqua"/>
              </a:rPr>
              <a:t>School-based (ages 5 – 19)</a:t>
            </a:r>
          </a:p>
        </p:txBody>
      </p:sp>
      <p:sp>
        <p:nvSpPr>
          <p:cNvPr id="3" name="Content Placeholder 2">
            <a:extLst>
              <a:ext uri="{FF2B5EF4-FFF2-40B4-BE49-F238E27FC236}">
                <a16:creationId xmlns:a16="http://schemas.microsoft.com/office/drawing/2014/main" id="{E7726508-76ED-549B-FBE8-88D7E6384751}"/>
              </a:ext>
            </a:extLst>
          </p:cNvPr>
          <p:cNvSpPr>
            <a:spLocks noGrp="1"/>
          </p:cNvSpPr>
          <p:nvPr>
            <p:ph idx="1"/>
          </p:nvPr>
        </p:nvSpPr>
        <p:spPr>
          <a:xfrm>
            <a:off x="660083" y="1460499"/>
            <a:ext cx="8573369" cy="3171135"/>
          </a:xfrm>
        </p:spPr>
        <p:txBody>
          <a:bodyPr>
            <a:normAutofit fontScale="85000" lnSpcReduction="20000"/>
          </a:bodyPr>
          <a:lstStyle/>
          <a:p>
            <a:pPr marL="0" indent="0">
              <a:buNone/>
            </a:pPr>
            <a:r>
              <a:rPr lang="en-US" sz="2400" dirty="0"/>
              <a:t>Project activities must include, but are not limited to: </a:t>
            </a:r>
          </a:p>
          <a:p>
            <a:r>
              <a:rPr lang="en-US" sz="2400" dirty="0"/>
              <a:t>Providing victim services and advocacy for students</a:t>
            </a:r>
          </a:p>
          <a:p>
            <a:pPr>
              <a:buFont typeface="Arial" panose="020B0604020202020204" pitchFamily="34" charset="0"/>
              <a:buChar char="•"/>
            </a:pPr>
            <a:r>
              <a:rPr lang="en-US" sz="2400" dirty="0"/>
              <a:t>Development and implementation of school-based policies, practices, and programs to prevent and respond to VAWA crimes</a:t>
            </a:r>
          </a:p>
          <a:p>
            <a:pPr>
              <a:buFont typeface="Arial" panose="020B0604020202020204" pitchFamily="34" charset="0"/>
              <a:buChar char="•"/>
            </a:pPr>
            <a:r>
              <a:rPr lang="en-US" sz="2400" dirty="0"/>
              <a:t>Training law enforcement, courts, school resource officers, teachers and faculty, coaches, parents, and other allied professionals to meet the needs of student victims</a:t>
            </a:r>
          </a:p>
          <a:p>
            <a:pPr>
              <a:buFont typeface="Arial" panose="020B0604020202020204" pitchFamily="34" charset="0"/>
              <a:buChar char="•"/>
            </a:pPr>
            <a:r>
              <a:rPr lang="en-US" sz="2400" dirty="0"/>
              <a:t>Implementation of prevention programming for students including bystander intervention training for students</a:t>
            </a:r>
          </a:p>
          <a:p>
            <a:pPr>
              <a:buFont typeface="Arial" panose="020B0604020202020204" pitchFamily="34" charset="0"/>
              <a:buChar char="•"/>
            </a:pPr>
            <a:r>
              <a:rPr lang="en-US" sz="2400" dirty="0"/>
              <a:t>Implementation of programs designed to change attitudes and behaviors focused on teen dating violence</a:t>
            </a:r>
          </a:p>
          <a:p>
            <a:endParaRPr lang="en-US" dirty="0"/>
          </a:p>
        </p:txBody>
      </p:sp>
    </p:spTree>
    <p:extLst>
      <p:ext uri="{BB962C8B-B14F-4D97-AF65-F5344CB8AC3E}">
        <p14:creationId xmlns:p14="http://schemas.microsoft.com/office/powerpoint/2010/main" val="137197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2C3E-A355-2653-81AF-0717FB5467C7}"/>
              </a:ext>
            </a:extLst>
          </p:cNvPr>
          <p:cNvSpPr>
            <a:spLocks noGrp="1"/>
          </p:cNvSpPr>
          <p:nvPr>
            <p:ph type="title"/>
          </p:nvPr>
        </p:nvSpPr>
        <p:spPr/>
        <p:txBody>
          <a:bodyPr>
            <a:normAutofit fontScale="90000"/>
          </a:bodyPr>
          <a:lstStyle/>
          <a:p>
            <a:r>
              <a:rPr lang="en-US" dirty="0"/>
              <a:t>OVW Priority Areas </a:t>
            </a:r>
          </a:p>
        </p:txBody>
      </p:sp>
      <p:sp>
        <p:nvSpPr>
          <p:cNvPr id="8" name="Content Placeholder 7">
            <a:extLst>
              <a:ext uri="{FF2B5EF4-FFF2-40B4-BE49-F238E27FC236}">
                <a16:creationId xmlns:a16="http://schemas.microsoft.com/office/drawing/2014/main" id="{1F38B223-50D3-F0CD-1D51-A712295730B4}"/>
              </a:ext>
            </a:extLst>
          </p:cNvPr>
          <p:cNvSpPr>
            <a:spLocks noGrp="1"/>
          </p:cNvSpPr>
          <p:nvPr>
            <p:ph sz="half" idx="1"/>
          </p:nvPr>
        </p:nvSpPr>
        <p:spPr/>
        <p:txBody>
          <a:bodyPr>
            <a:normAutofit fontScale="92500" lnSpcReduction="20000"/>
          </a:bodyPr>
          <a:lstStyle/>
          <a:p>
            <a:r>
              <a:rPr lang="en-US" dirty="0"/>
              <a:t>Advance equity and tribal sovereignty as essential components of ending sexual assault, domestic violence, dating violence, and stalking by improving outreach, services, civil and criminal justice responses, prevention, and support for survivors from historically marginalized and underserved communities, particularly those facing disproportionate rates or impacts of violence and multiple barriers to services, justice, and safety. </a:t>
            </a:r>
          </a:p>
        </p:txBody>
      </p:sp>
      <p:sp>
        <p:nvSpPr>
          <p:cNvPr id="9" name="Content Placeholder 8">
            <a:extLst>
              <a:ext uri="{FF2B5EF4-FFF2-40B4-BE49-F238E27FC236}">
                <a16:creationId xmlns:a16="http://schemas.microsoft.com/office/drawing/2014/main" id="{1670F742-9823-B8E9-880C-C25D20E0FA19}"/>
              </a:ext>
            </a:extLst>
          </p:cNvPr>
          <p:cNvSpPr>
            <a:spLocks noGrp="1"/>
          </p:cNvSpPr>
          <p:nvPr>
            <p:ph sz="half" idx="2"/>
          </p:nvPr>
        </p:nvSpPr>
        <p:spPr/>
        <p:txBody>
          <a:bodyPr vert="horz" lIns="91440" tIns="45720" rIns="91440" bIns="45720" rtlCol="0" anchor="t">
            <a:normAutofit fontScale="92500" lnSpcReduction="20000"/>
          </a:bodyPr>
          <a:lstStyle/>
          <a:p>
            <a:pPr marL="179705" indent="-179705"/>
            <a:r>
              <a:rPr lang="en-US" dirty="0"/>
              <a:t>Expand economic justice and financial advocacy for survivors of sexual assault, domestic violence, dating violence, and stalking, including as a tool for violence prevention.</a:t>
            </a:r>
          </a:p>
          <a:p>
            <a:pPr marL="179705" indent="-179705"/>
            <a:r>
              <a:rPr lang="en-US" dirty="0">
                <a:ea typeface="+mn-lt"/>
                <a:cs typeface="+mn-lt"/>
              </a:rPr>
              <a:t>Prevention of technology-facilitated abuse.</a:t>
            </a:r>
            <a:endParaRPr lang="en-US" dirty="0">
              <a:cs typeface="Calibri"/>
            </a:endParaRPr>
          </a:p>
        </p:txBody>
      </p:sp>
    </p:spTree>
    <p:extLst>
      <p:ext uri="{BB962C8B-B14F-4D97-AF65-F5344CB8AC3E}">
        <p14:creationId xmlns:p14="http://schemas.microsoft.com/office/powerpoint/2010/main" val="3728105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72F268-584D-AE9D-B814-5AF77A6D302F}"/>
              </a:ext>
            </a:extLst>
          </p:cNvPr>
          <p:cNvSpPr>
            <a:spLocks noGrp="1"/>
          </p:cNvSpPr>
          <p:nvPr>
            <p:ph type="sldNum" sz="quarter" idx="12"/>
          </p:nvPr>
        </p:nvSpPr>
        <p:spPr/>
        <p:txBody>
          <a:bodyPr>
            <a:normAutofit/>
          </a:bodyPr>
          <a:lstStyle/>
          <a:p>
            <a:pPr>
              <a:spcAft>
                <a:spcPts val="480"/>
              </a:spcAft>
            </a:pPr>
            <a:fld id="{490E1872-5400-4C1B-9DD7-0D9AC1D54521}" type="slidenum">
              <a:rPr lang="en-US" smtClean="0"/>
              <a:pPr>
                <a:spcAft>
                  <a:spcPts val="480"/>
                </a:spcAft>
              </a:pPr>
              <a:t>26</a:t>
            </a:fld>
            <a:endParaRPr lang="en-US"/>
          </a:p>
        </p:txBody>
      </p:sp>
      <p:graphicFrame>
        <p:nvGraphicFramePr>
          <p:cNvPr id="6" name="Content Placeholder 2">
            <a:extLst>
              <a:ext uri="{FF2B5EF4-FFF2-40B4-BE49-F238E27FC236}">
                <a16:creationId xmlns:a16="http://schemas.microsoft.com/office/drawing/2014/main" id="{CC02AA2E-B2C9-F8E1-5745-944BAA2E05A2}"/>
              </a:ext>
            </a:extLst>
          </p:cNvPr>
          <p:cNvGraphicFramePr>
            <a:graphicFrameLocks noGrp="1"/>
          </p:cNvGraphicFramePr>
          <p:nvPr>
            <p:ph idx="4294967295"/>
            <p:extLst>
              <p:ext uri="{D42A27DB-BD31-4B8C-83A1-F6EECF244321}">
                <p14:modId xmlns:p14="http://schemas.microsoft.com/office/powerpoint/2010/main" val="4130152930"/>
              </p:ext>
            </p:extLst>
          </p:nvPr>
        </p:nvGraphicFramePr>
        <p:xfrm>
          <a:off x="3207269" y="109220"/>
          <a:ext cx="6069013" cy="4276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74C851-EA93-0681-CC31-91D0FDBB0D8D}"/>
              </a:ext>
            </a:extLst>
          </p:cNvPr>
          <p:cNvSpPr txBox="1"/>
          <p:nvPr/>
        </p:nvSpPr>
        <p:spPr>
          <a:xfrm>
            <a:off x="327991" y="1311965"/>
            <a:ext cx="3031435" cy="1077218"/>
          </a:xfrm>
          <a:prstGeom prst="rect">
            <a:avLst/>
          </a:prstGeom>
          <a:noFill/>
        </p:spPr>
        <p:txBody>
          <a:bodyPr wrap="square" rtlCol="0">
            <a:spAutoFit/>
          </a:bodyPr>
          <a:lstStyle/>
          <a:p>
            <a:r>
              <a:rPr lang="en-US" sz="3200" b="1" dirty="0">
                <a:solidFill>
                  <a:srgbClr val="002060"/>
                </a:solidFill>
                <a:latin typeface="Book Antiqua" panose="02040602050305030304" pitchFamily="18" charset="0"/>
              </a:rPr>
              <a:t>Program Requirements</a:t>
            </a:r>
          </a:p>
        </p:txBody>
      </p:sp>
    </p:spTree>
    <p:extLst>
      <p:ext uri="{BB962C8B-B14F-4D97-AF65-F5344CB8AC3E}">
        <p14:creationId xmlns:p14="http://schemas.microsoft.com/office/powerpoint/2010/main" val="58058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Unallowable Activities</a:t>
            </a:r>
          </a:p>
        </p:txBody>
      </p:sp>
      <p:sp>
        <p:nvSpPr>
          <p:cNvPr id="3" name="Content Placeholder 2"/>
          <p:cNvSpPr>
            <a:spLocks noGrp="1"/>
          </p:cNvSpPr>
          <p:nvPr>
            <p:ph sz="quarter" idx="1"/>
          </p:nvPr>
        </p:nvSpPr>
        <p:spPr/>
        <p:txBody>
          <a:bodyPr>
            <a:noAutofit/>
          </a:bodyPr>
          <a:lstStyle/>
          <a:p>
            <a:pPr>
              <a:buFont typeface="Arial" panose="020B0604020202020204" pitchFamily="34" charset="0"/>
              <a:buChar char="•"/>
            </a:pPr>
            <a:r>
              <a:rPr lang="en-US" dirty="0"/>
              <a:t>Research Projects</a:t>
            </a:r>
          </a:p>
          <a:p>
            <a:pPr>
              <a:buFont typeface="Arial" panose="020B0604020202020204" pitchFamily="34" charset="0"/>
              <a:buChar char="•"/>
            </a:pPr>
            <a:r>
              <a:rPr lang="en-US" dirty="0"/>
              <a:t>Child Protective Service Investigations</a:t>
            </a:r>
          </a:p>
          <a:p>
            <a:pPr>
              <a:buFont typeface="Arial" panose="020B0604020202020204" pitchFamily="34" charset="0"/>
              <a:buChar char="•"/>
            </a:pPr>
            <a:r>
              <a:rPr lang="en-US" dirty="0"/>
              <a:t>Child Visitation Services</a:t>
            </a:r>
          </a:p>
          <a:p>
            <a:pPr>
              <a:buFont typeface="Arial" panose="020B0604020202020204" pitchFamily="34" charset="0"/>
              <a:buChar char="•"/>
            </a:pPr>
            <a:r>
              <a:rPr lang="en-US" dirty="0"/>
              <a:t>Perpetrator Services</a:t>
            </a:r>
          </a:p>
          <a:p>
            <a:pPr>
              <a:buFont typeface="Arial" panose="020B0604020202020204" pitchFamily="34" charset="0"/>
              <a:buChar char="•"/>
            </a:pPr>
            <a:r>
              <a:rPr lang="en-US" dirty="0"/>
              <a:t>Regional or State-wide activities</a:t>
            </a:r>
          </a:p>
          <a:p>
            <a:pPr>
              <a:buFont typeface="Arial" panose="020B0604020202020204" pitchFamily="34" charset="0"/>
              <a:buChar char="•"/>
            </a:pPr>
            <a:r>
              <a:rPr lang="en-US" dirty="0"/>
              <a:t>TA Provision</a:t>
            </a:r>
          </a:p>
          <a:p>
            <a:pPr>
              <a:buFont typeface="Arial" panose="020B0604020202020204" pitchFamily="34" charset="0"/>
              <a:buChar char="•"/>
            </a:pPr>
            <a:r>
              <a:rPr lang="en-US" dirty="0"/>
              <a:t>Trademarks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9985-0F52-9AC5-062E-C77FDB328ED2}"/>
              </a:ext>
            </a:extLst>
          </p:cNvPr>
          <p:cNvSpPr>
            <a:spLocks noGrp="1"/>
          </p:cNvSpPr>
          <p:nvPr>
            <p:ph type="title"/>
          </p:nvPr>
        </p:nvSpPr>
        <p:spPr/>
        <p:txBody>
          <a:bodyPr>
            <a:normAutofit fontScale="90000"/>
          </a:bodyPr>
          <a:lstStyle/>
          <a:p>
            <a:r>
              <a:rPr lang="en-US" dirty="0"/>
              <a:t>Unallowable Activities Cont.</a:t>
            </a:r>
          </a:p>
        </p:txBody>
      </p:sp>
      <p:sp>
        <p:nvSpPr>
          <p:cNvPr id="3" name="Content Placeholder 2">
            <a:extLst>
              <a:ext uri="{FF2B5EF4-FFF2-40B4-BE49-F238E27FC236}">
                <a16:creationId xmlns:a16="http://schemas.microsoft.com/office/drawing/2014/main" id="{72F70AA7-3D29-F3DB-01E4-41D699AB21E2}"/>
              </a:ext>
            </a:extLst>
          </p:cNvPr>
          <p:cNvSpPr>
            <a:spLocks noGrp="1"/>
          </p:cNvSpPr>
          <p:nvPr>
            <p:ph idx="1"/>
          </p:nvPr>
        </p:nvSpPr>
        <p:spPr>
          <a:xfrm>
            <a:off x="660083" y="1469937"/>
            <a:ext cx="6035041" cy="3218688"/>
          </a:xfrm>
        </p:spPr>
        <p:txBody>
          <a:bodyPr>
            <a:normAutofit/>
          </a:bodyPr>
          <a:lstStyle/>
          <a:p>
            <a:pPr>
              <a:buFont typeface="Arial" panose="020B0604020202020204" pitchFamily="34" charset="0"/>
              <a:buChar char="•"/>
            </a:pPr>
            <a:r>
              <a:rPr lang="en-US" dirty="0"/>
              <a:t>Training, products, or policies focused on:</a:t>
            </a:r>
          </a:p>
          <a:p>
            <a:pPr lvl="1">
              <a:buSzPct val="85000"/>
            </a:pPr>
            <a:r>
              <a:rPr lang="en-US" sz="2400" dirty="0"/>
              <a:t>Sexual Harassment</a:t>
            </a:r>
          </a:p>
          <a:p>
            <a:pPr lvl="1">
              <a:buSzPct val="85000"/>
            </a:pPr>
            <a:r>
              <a:rPr lang="en-US" sz="2400" dirty="0"/>
              <a:t>Hazing and/or bullying</a:t>
            </a:r>
          </a:p>
          <a:p>
            <a:pPr lvl="1">
              <a:buSzPct val="85000"/>
            </a:pPr>
            <a:r>
              <a:rPr lang="en-US" sz="2400" dirty="0">
                <a:solidFill>
                  <a:prstClr val="black">
                    <a:lumMod val="75000"/>
                    <a:lumOff val="25000"/>
                  </a:prstClr>
                </a:solidFill>
              </a:rPr>
              <a:t>Substance abuse prevention</a:t>
            </a:r>
          </a:p>
          <a:p>
            <a:pPr>
              <a:buFont typeface="Arial" panose="020B0604020202020204" pitchFamily="34" charset="0"/>
              <a:buChar char="•"/>
              <a:defRPr/>
            </a:pPr>
            <a:r>
              <a:rPr lang="en-US" dirty="0"/>
              <a:t>Ceremonies and Award Events</a:t>
            </a:r>
          </a:p>
          <a:p>
            <a:pPr>
              <a:buFont typeface="Arial" panose="020B0604020202020204" pitchFamily="34" charset="0"/>
              <a:buChar char="•"/>
              <a:defRPr/>
            </a:pPr>
            <a:r>
              <a:rPr lang="en-US" dirty="0"/>
              <a:t>Athletics </a:t>
            </a:r>
            <a:endParaRPr lang="en-US" dirty="0">
              <a:solidFill>
                <a:prstClr val="black">
                  <a:lumMod val="75000"/>
                  <a:lumOff val="25000"/>
                </a:prstClr>
              </a:solidFill>
            </a:endParaRPr>
          </a:p>
          <a:p>
            <a:pPr defTabSz="731520">
              <a:spcBef>
                <a:spcPts val="960"/>
              </a:spcBef>
              <a:spcAft>
                <a:spcPts val="160"/>
              </a:spcAft>
              <a:buSzPct val="100000"/>
              <a:defRPr/>
            </a:pPr>
            <a:r>
              <a:rPr lang="en-US" dirty="0">
                <a:solidFill>
                  <a:prstClr val="black">
                    <a:lumMod val="75000"/>
                    <a:lumOff val="25000"/>
                  </a:prstClr>
                </a:solidFill>
              </a:rPr>
              <a:t>General violence prevention</a:t>
            </a:r>
          </a:p>
          <a:p>
            <a:endParaRPr lang="en-US" dirty="0"/>
          </a:p>
        </p:txBody>
      </p:sp>
      <p:sp>
        <p:nvSpPr>
          <p:cNvPr id="4" name="Slide Number Placeholder 3">
            <a:extLst>
              <a:ext uri="{FF2B5EF4-FFF2-40B4-BE49-F238E27FC236}">
                <a16:creationId xmlns:a16="http://schemas.microsoft.com/office/drawing/2014/main" id="{C0DC2793-52B9-8E13-40BB-13962C817C9B}"/>
              </a:ext>
            </a:extLst>
          </p:cNvPr>
          <p:cNvSpPr>
            <a:spLocks noGrp="1"/>
          </p:cNvSpPr>
          <p:nvPr>
            <p:ph type="sldNum" sz="quarter" idx="12"/>
          </p:nvPr>
        </p:nvSpPr>
        <p:spPr/>
        <p:txBody>
          <a:bodyPr/>
          <a:lstStyle/>
          <a:p>
            <a:fld id="{490E1872-5400-4C1B-9DD7-0D9AC1D54521}" type="slidenum">
              <a:rPr lang="en-US" smtClean="0"/>
              <a:t>28</a:t>
            </a:fld>
            <a:endParaRPr lang="en-US" dirty="0"/>
          </a:p>
        </p:txBody>
      </p:sp>
    </p:spTree>
    <p:extLst>
      <p:ext uri="{BB962C8B-B14F-4D97-AF65-F5344CB8AC3E}">
        <p14:creationId xmlns:p14="http://schemas.microsoft.com/office/powerpoint/2010/main" val="384734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That Are </a:t>
            </a:r>
            <a:r>
              <a:rPr lang="en-US" dirty="0">
                <a:solidFill>
                  <a:schemeClr val="tx1"/>
                </a:solidFill>
              </a:rPr>
              <a:t>Allowable</a:t>
            </a:r>
            <a:endParaRPr lang="en-US" strike="sngStrike" dirty="0">
              <a:solidFill>
                <a:schemeClr val="tx1"/>
              </a:solidFill>
            </a:endParaRPr>
          </a:p>
        </p:txBody>
      </p:sp>
      <p:sp>
        <p:nvSpPr>
          <p:cNvPr id="3" name="Content Placeholder 2"/>
          <p:cNvSpPr>
            <a:spLocks noGrp="1"/>
          </p:cNvSpPr>
          <p:nvPr>
            <p:ph sz="quarter" idx="1"/>
          </p:nvPr>
        </p:nvSpPr>
        <p:spPr>
          <a:xfrm>
            <a:off x="660083" y="1500809"/>
            <a:ext cx="6098657" cy="3120887"/>
          </a:xfrm>
        </p:spPr>
        <p:txBody>
          <a:bodyPr>
            <a:noAutofit/>
          </a:bodyPr>
          <a:lstStyle/>
          <a:p>
            <a:pPr>
              <a:buFont typeface="Arial" panose="020B0604020202020204" pitchFamily="34" charset="0"/>
              <a:buChar char="•"/>
            </a:pPr>
            <a:r>
              <a:rPr lang="en-US" sz="2240" dirty="0"/>
              <a:t>Serve child and youth survivors</a:t>
            </a:r>
          </a:p>
          <a:p>
            <a:pPr>
              <a:buFont typeface="Arial" panose="020B0604020202020204" pitchFamily="34" charset="0"/>
              <a:buChar char="•"/>
            </a:pPr>
            <a:r>
              <a:rPr lang="en-US" sz="2240" dirty="0"/>
              <a:t>Provide food to children, youth and adult survivors</a:t>
            </a:r>
          </a:p>
          <a:p>
            <a:pPr>
              <a:buFont typeface="Arial" panose="020B0604020202020204" pitchFamily="34" charset="0"/>
              <a:buChar char="•"/>
            </a:pPr>
            <a:r>
              <a:rPr lang="en-US" sz="2240" dirty="0"/>
              <a:t>Provide support and services to non-offending caregivers when serving a child</a:t>
            </a:r>
          </a:p>
          <a:p>
            <a:pPr>
              <a:buFont typeface="Arial" panose="020B0604020202020204" pitchFamily="34" charset="0"/>
              <a:buChar char="•"/>
            </a:pPr>
            <a:r>
              <a:rPr lang="en-US" sz="2240" dirty="0"/>
              <a:t>Provide services to a sibling whose age falls outside the project purpose area</a:t>
            </a:r>
          </a:p>
          <a:p>
            <a:pPr marL="0" indent="0">
              <a:buNone/>
            </a:pPr>
            <a:br>
              <a:rPr lang="en-US" sz="2240" dirty="0"/>
            </a:br>
            <a:endParaRPr lang="en-US" sz="2240" dirty="0"/>
          </a:p>
        </p:txBody>
      </p:sp>
    </p:spTree>
    <p:extLst>
      <p:ext uri="{BB962C8B-B14F-4D97-AF65-F5344CB8AC3E}">
        <p14:creationId xmlns:p14="http://schemas.microsoft.com/office/powerpoint/2010/main" val="128427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80BD-9E42-1BAE-5CD6-BE0BD8AD518E}"/>
              </a:ext>
            </a:extLst>
          </p:cNvPr>
          <p:cNvSpPr>
            <a:spLocks noGrp="1"/>
          </p:cNvSpPr>
          <p:nvPr>
            <p:ph type="title"/>
          </p:nvPr>
        </p:nvSpPr>
        <p:spPr/>
        <p:txBody>
          <a:bodyPr>
            <a:normAutofit fontScale="90000"/>
          </a:bodyPr>
          <a:lstStyle/>
          <a:p>
            <a:r>
              <a:rPr lang="en-US" dirty="0"/>
              <a:t>Activity</a:t>
            </a:r>
          </a:p>
        </p:txBody>
      </p:sp>
      <p:sp>
        <p:nvSpPr>
          <p:cNvPr id="3" name="Content Placeholder 2">
            <a:extLst>
              <a:ext uri="{FF2B5EF4-FFF2-40B4-BE49-F238E27FC236}">
                <a16:creationId xmlns:a16="http://schemas.microsoft.com/office/drawing/2014/main" id="{C374C0C6-22B7-9FD3-6F99-3EF51E667933}"/>
              </a:ext>
            </a:extLst>
          </p:cNvPr>
          <p:cNvSpPr>
            <a:spLocks noGrp="1"/>
          </p:cNvSpPr>
          <p:nvPr>
            <p:ph idx="1"/>
          </p:nvPr>
        </p:nvSpPr>
        <p:spPr/>
        <p:txBody>
          <a:bodyPr/>
          <a:lstStyle/>
          <a:p>
            <a:r>
              <a:rPr lang="en-US" dirty="0"/>
              <a:t>Find a common element among everyone at your table and create a slogan or tag line for your table around that element. </a:t>
            </a:r>
          </a:p>
          <a:p>
            <a:r>
              <a:rPr lang="en-US" dirty="0"/>
              <a:t>The element can be anything! Favorite food, color, activity, where you are from, places you have visited, books you have read . . . The list goes on!</a:t>
            </a:r>
          </a:p>
          <a:p>
            <a:r>
              <a:rPr lang="en-US" dirty="0"/>
              <a:t>Be prepared to report out on your slogan!</a:t>
            </a:r>
          </a:p>
        </p:txBody>
      </p:sp>
    </p:spTree>
    <p:extLst>
      <p:ext uri="{BB962C8B-B14F-4D97-AF65-F5344CB8AC3E}">
        <p14:creationId xmlns:p14="http://schemas.microsoft.com/office/powerpoint/2010/main" val="356547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9814F-80E7-CF59-A81E-8CDDDB770265}"/>
              </a:ext>
            </a:extLst>
          </p:cNvPr>
          <p:cNvSpPr>
            <a:spLocks noGrp="1"/>
          </p:cNvSpPr>
          <p:nvPr>
            <p:ph type="title"/>
          </p:nvPr>
        </p:nvSpPr>
        <p:spPr/>
        <p:txBody>
          <a:bodyPr/>
          <a:lstStyle/>
          <a:p>
            <a:r>
              <a:rPr lang="en-US" dirty="0"/>
              <a:t>OVW Tips</a:t>
            </a:r>
          </a:p>
        </p:txBody>
      </p:sp>
      <p:sp>
        <p:nvSpPr>
          <p:cNvPr id="6" name="Text Placeholder 5">
            <a:extLst>
              <a:ext uri="{FF2B5EF4-FFF2-40B4-BE49-F238E27FC236}">
                <a16:creationId xmlns:a16="http://schemas.microsoft.com/office/drawing/2014/main" id="{3A3A29D9-7857-5A54-57F7-11EE71EA6D75}"/>
              </a:ext>
            </a:extLst>
          </p:cNvPr>
          <p:cNvSpPr>
            <a:spLocks noGrp="1"/>
          </p:cNvSpPr>
          <p:nvPr>
            <p:ph type="body" sz="half" idx="10"/>
          </p:nvPr>
        </p:nvSpPr>
        <p:spPr/>
        <p:txBody>
          <a:bodyPr vert="horz" lIns="91440" tIns="45720" rIns="91440" bIns="45720" rtlCol="0" anchor="t">
            <a:normAutofit/>
          </a:bodyPr>
          <a:lstStyle/>
          <a:p>
            <a:pPr marL="342900" indent="-342900">
              <a:buFont typeface="Arial" panose="020B0604020202020204" pitchFamily="34" charset="0"/>
              <a:buChar char="•"/>
            </a:pPr>
            <a:r>
              <a:rPr lang="en-US" dirty="0"/>
              <a:t>Create a work plan that can be shared with staff, particularly new staff not familiar with the project</a:t>
            </a:r>
          </a:p>
          <a:p>
            <a:pPr marL="342900" indent="-342900">
              <a:buFont typeface="Arial" panose="020B0604020202020204" pitchFamily="34" charset="0"/>
              <a:buChar char="•"/>
            </a:pPr>
            <a:r>
              <a:rPr lang="en-US" dirty="0"/>
              <a:t>Work in partnership with your project partner(s)</a:t>
            </a:r>
            <a:endParaRPr lang="en-US" dirty="0">
              <a:cs typeface="Calibri"/>
            </a:endParaRPr>
          </a:p>
          <a:p>
            <a:pPr marL="342900" indent="-342900">
              <a:buFont typeface="Arial" panose="020B0604020202020204" pitchFamily="34" charset="0"/>
              <a:buChar char="•"/>
            </a:pPr>
            <a:r>
              <a:rPr lang="en-US" dirty="0"/>
              <a:t>Reach out to the Thrive TA team </a:t>
            </a:r>
            <a:r>
              <a:rPr lang="en-US" dirty="0">
                <a:solidFill>
                  <a:schemeClr val="tx1"/>
                </a:solidFill>
              </a:rPr>
              <a:t>and your OVW grant manager </a:t>
            </a:r>
            <a:r>
              <a:rPr lang="en-US" dirty="0"/>
              <a:t>when you need help with your project</a:t>
            </a:r>
            <a:br>
              <a:rPr lang="en-US" dirty="0"/>
            </a:br>
            <a:br>
              <a:rPr lang="en-US" dirty="0"/>
            </a:br>
            <a:r>
              <a:rPr lang="en-US" b="1" dirty="0">
                <a:solidFill>
                  <a:srgbClr val="4AA8BB"/>
                </a:solidFill>
              </a:rPr>
              <a:t>thriveta@caminarlatino.org</a:t>
            </a:r>
          </a:p>
        </p:txBody>
      </p:sp>
    </p:spTree>
    <p:extLst>
      <p:ext uri="{BB962C8B-B14F-4D97-AF65-F5344CB8AC3E}">
        <p14:creationId xmlns:p14="http://schemas.microsoft.com/office/powerpoint/2010/main" val="2801601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A625F-13E7-A1E7-001F-026C4F8F8ABD}"/>
              </a:ext>
            </a:extLst>
          </p:cNvPr>
          <p:cNvSpPr>
            <a:spLocks noGrp="1"/>
          </p:cNvSpPr>
          <p:nvPr>
            <p:ph type="title"/>
          </p:nvPr>
        </p:nvSpPr>
        <p:spPr/>
        <p:txBody>
          <a:bodyPr/>
          <a:lstStyle/>
          <a:p>
            <a:r>
              <a:rPr lang="en-US" dirty="0"/>
              <a:t>Grant Administration</a:t>
            </a:r>
          </a:p>
        </p:txBody>
      </p:sp>
    </p:spTree>
    <p:extLst>
      <p:ext uri="{BB962C8B-B14F-4D97-AF65-F5344CB8AC3E}">
        <p14:creationId xmlns:p14="http://schemas.microsoft.com/office/powerpoint/2010/main" val="193154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9F3D-AB5E-0DF7-B532-14B0254C4D8B}"/>
              </a:ext>
            </a:extLst>
          </p:cNvPr>
          <p:cNvSpPr>
            <a:spLocks noGrp="1"/>
          </p:cNvSpPr>
          <p:nvPr>
            <p:ph type="title"/>
          </p:nvPr>
        </p:nvSpPr>
        <p:spPr/>
        <p:txBody>
          <a:bodyPr>
            <a:normAutofit fontScale="90000"/>
          </a:bodyPr>
          <a:lstStyle/>
          <a:p>
            <a:r>
              <a:rPr lang="en-US" dirty="0"/>
              <a:t>DOJ Justice Grant System (JustGrants)</a:t>
            </a:r>
          </a:p>
        </p:txBody>
      </p:sp>
      <p:sp>
        <p:nvSpPr>
          <p:cNvPr id="3" name="Content Placeholder 2">
            <a:extLst>
              <a:ext uri="{FF2B5EF4-FFF2-40B4-BE49-F238E27FC236}">
                <a16:creationId xmlns:a16="http://schemas.microsoft.com/office/drawing/2014/main" id="{E155F524-DDB0-CC2D-E38C-646263AAC46B}"/>
              </a:ext>
            </a:extLst>
          </p:cNvPr>
          <p:cNvSpPr>
            <a:spLocks noGrp="1"/>
          </p:cNvSpPr>
          <p:nvPr>
            <p:ph idx="1"/>
          </p:nvPr>
        </p:nvSpPr>
        <p:spPr/>
        <p:txBody>
          <a:bodyPr/>
          <a:lstStyle/>
          <a:p>
            <a:r>
              <a:rPr lang="en-US" dirty="0"/>
              <a:t>DOJ wide system used to apply for and manage DOJ awards</a:t>
            </a:r>
          </a:p>
          <a:p>
            <a:r>
              <a:rPr lang="en-US" dirty="0"/>
              <a:t>Every grant administrative procedure is conducted in JustGrants</a:t>
            </a:r>
          </a:p>
          <a:p>
            <a:pPr lvl="1"/>
            <a:r>
              <a:rPr lang="en-US" dirty="0"/>
              <a:t>Application submission; award acceptance</a:t>
            </a:r>
          </a:p>
          <a:p>
            <a:pPr lvl="1"/>
            <a:r>
              <a:rPr lang="en-US" dirty="0"/>
              <a:t>Budget approval</a:t>
            </a:r>
          </a:p>
          <a:p>
            <a:pPr lvl="1"/>
            <a:r>
              <a:rPr lang="en-US" dirty="0"/>
              <a:t>Submission of deliverables and GAMs</a:t>
            </a:r>
          </a:p>
          <a:p>
            <a:pPr lvl="1"/>
            <a:r>
              <a:rPr lang="en-US" dirty="0"/>
              <a:t>Submission of performance and financial reports</a:t>
            </a:r>
          </a:p>
          <a:p>
            <a:pPr lvl="1"/>
            <a:r>
              <a:rPr lang="en-US" dirty="0"/>
              <a:t>Entity role management </a:t>
            </a:r>
          </a:p>
        </p:txBody>
      </p:sp>
    </p:spTree>
    <p:extLst>
      <p:ext uri="{BB962C8B-B14F-4D97-AF65-F5344CB8AC3E}">
        <p14:creationId xmlns:p14="http://schemas.microsoft.com/office/powerpoint/2010/main" val="3282805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2C55-64D5-F8FC-19BD-BB9320B0A031}"/>
              </a:ext>
            </a:extLst>
          </p:cNvPr>
          <p:cNvSpPr>
            <a:spLocks noGrp="1"/>
          </p:cNvSpPr>
          <p:nvPr>
            <p:ph type="title"/>
          </p:nvPr>
        </p:nvSpPr>
        <p:spPr/>
        <p:txBody>
          <a:bodyPr>
            <a:normAutofit fontScale="90000"/>
          </a:bodyPr>
          <a:lstStyle/>
          <a:p>
            <a:r>
              <a:rPr lang="en-US" dirty="0"/>
              <a:t>Managing Roles in JustGrants</a:t>
            </a:r>
          </a:p>
        </p:txBody>
      </p:sp>
      <p:sp>
        <p:nvSpPr>
          <p:cNvPr id="3" name="Content Placeholder 2">
            <a:extLst>
              <a:ext uri="{FF2B5EF4-FFF2-40B4-BE49-F238E27FC236}">
                <a16:creationId xmlns:a16="http://schemas.microsoft.com/office/drawing/2014/main" id="{80460068-B6F0-B4C8-7702-7802B3DE2A08}"/>
              </a:ext>
            </a:extLst>
          </p:cNvPr>
          <p:cNvSpPr>
            <a:spLocks noGrp="1"/>
          </p:cNvSpPr>
          <p:nvPr>
            <p:ph idx="1"/>
          </p:nvPr>
        </p:nvSpPr>
        <p:spPr/>
        <p:txBody>
          <a:bodyPr/>
          <a:lstStyle/>
          <a:p>
            <a:r>
              <a:rPr lang="en-US" dirty="0"/>
              <a:t>Six possible roles:</a:t>
            </a:r>
          </a:p>
          <a:p>
            <a:pPr lvl="1"/>
            <a:r>
              <a:rPr lang="en-US" dirty="0"/>
              <a:t>Entity Administrator </a:t>
            </a:r>
          </a:p>
          <a:p>
            <a:pPr lvl="1"/>
            <a:r>
              <a:rPr lang="en-US" dirty="0"/>
              <a:t>Grant Award Administrator</a:t>
            </a:r>
          </a:p>
          <a:p>
            <a:pPr lvl="1"/>
            <a:r>
              <a:rPr lang="en-US" dirty="0"/>
              <a:t>Alternate Grant Award Administrator</a:t>
            </a:r>
          </a:p>
          <a:p>
            <a:pPr lvl="1"/>
            <a:r>
              <a:rPr lang="en-US" dirty="0"/>
              <a:t>Application Submitter</a:t>
            </a:r>
          </a:p>
          <a:p>
            <a:pPr lvl="1"/>
            <a:r>
              <a:rPr lang="en-US" dirty="0"/>
              <a:t>Authorized Representative</a:t>
            </a:r>
          </a:p>
          <a:p>
            <a:pPr lvl="1"/>
            <a:r>
              <a:rPr lang="en-US" dirty="0"/>
              <a:t>Financial Manager</a:t>
            </a:r>
          </a:p>
          <a:p>
            <a:endParaRPr lang="en-US" dirty="0"/>
          </a:p>
        </p:txBody>
      </p:sp>
    </p:spTree>
    <p:extLst>
      <p:ext uri="{BB962C8B-B14F-4D97-AF65-F5344CB8AC3E}">
        <p14:creationId xmlns:p14="http://schemas.microsoft.com/office/powerpoint/2010/main" val="3708265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B266A-CE8D-8656-048B-8174AE2122B1}"/>
              </a:ext>
            </a:extLst>
          </p:cNvPr>
          <p:cNvSpPr>
            <a:spLocks noGrp="1"/>
          </p:cNvSpPr>
          <p:nvPr>
            <p:ph type="title"/>
          </p:nvPr>
        </p:nvSpPr>
        <p:spPr/>
        <p:txBody>
          <a:bodyPr>
            <a:normAutofit fontScale="90000"/>
          </a:bodyPr>
          <a:lstStyle/>
          <a:p>
            <a:r>
              <a:rPr lang="en-US" dirty="0"/>
              <a:t>Administrative Duties</a:t>
            </a:r>
          </a:p>
        </p:txBody>
      </p:sp>
      <p:sp>
        <p:nvSpPr>
          <p:cNvPr id="5" name="Content Placeholder 4">
            <a:extLst>
              <a:ext uri="{FF2B5EF4-FFF2-40B4-BE49-F238E27FC236}">
                <a16:creationId xmlns:a16="http://schemas.microsoft.com/office/drawing/2014/main" id="{D8787197-B0ED-37AC-36BF-C17CA447AAB3}"/>
              </a:ext>
            </a:extLst>
          </p:cNvPr>
          <p:cNvSpPr>
            <a:spLocks noGrp="1"/>
          </p:cNvSpPr>
          <p:nvPr>
            <p:ph idx="1"/>
          </p:nvPr>
        </p:nvSpPr>
        <p:spPr/>
        <p:txBody>
          <a:bodyPr/>
          <a:lstStyle/>
          <a:p>
            <a:r>
              <a:rPr lang="en-US" dirty="0"/>
              <a:t>Grant project oversight to ensure timely completion of activities</a:t>
            </a:r>
          </a:p>
          <a:p>
            <a:r>
              <a:rPr lang="en-US" dirty="0"/>
              <a:t>Collect and report on grant activities and financial status</a:t>
            </a:r>
          </a:p>
          <a:p>
            <a:r>
              <a:rPr lang="en-US" dirty="0"/>
              <a:t>Participate in monitoring visits from OVW if requested</a:t>
            </a:r>
          </a:p>
          <a:p>
            <a:r>
              <a:rPr lang="en-US" dirty="0"/>
              <a:t>Submit all deliverables and GAMs in JustGrants</a:t>
            </a:r>
          </a:p>
          <a:p>
            <a:r>
              <a:rPr lang="en-US" dirty="0"/>
              <a:t>Maintain up-to-date roles in JustGrants</a:t>
            </a:r>
          </a:p>
        </p:txBody>
      </p:sp>
    </p:spTree>
    <p:extLst>
      <p:ext uri="{BB962C8B-B14F-4D97-AF65-F5344CB8AC3E}">
        <p14:creationId xmlns:p14="http://schemas.microsoft.com/office/powerpoint/2010/main" val="34026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D477-DD3A-6EA2-003B-784CA631BB8D}"/>
              </a:ext>
            </a:extLst>
          </p:cNvPr>
          <p:cNvSpPr>
            <a:spLocks noGrp="1"/>
          </p:cNvSpPr>
          <p:nvPr>
            <p:ph type="title"/>
          </p:nvPr>
        </p:nvSpPr>
        <p:spPr/>
        <p:txBody>
          <a:bodyPr>
            <a:normAutofit fontScale="90000"/>
          </a:bodyPr>
          <a:lstStyle/>
          <a:p>
            <a:r>
              <a:rPr lang="en-US" dirty="0"/>
              <a:t>Communication with OVW</a:t>
            </a:r>
          </a:p>
        </p:txBody>
      </p:sp>
      <p:sp>
        <p:nvSpPr>
          <p:cNvPr id="3" name="Content Placeholder 2">
            <a:extLst>
              <a:ext uri="{FF2B5EF4-FFF2-40B4-BE49-F238E27FC236}">
                <a16:creationId xmlns:a16="http://schemas.microsoft.com/office/drawing/2014/main" id="{66B66371-7D5A-C507-9259-0ED9AC85CE96}"/>
              </a:ext>
            </a:extLst>
          </p:cNvPr>
          <p:cNvSpPr>
            <a:spLocks noGrp="1"/>
          </p:cNvSpPr>
          <p:nvPr>
            <p:ph idx="1"/>
          </p:nvPr>
        </p:nvSpPr>
        <p:spPr/>
        <p:txBody>
          <a:bodyPr/>
          <a:lstStyle/>
          <a:p>
            <a:r>
              <a:rPr lang="en-US" dirty="0"/>
              <a:t>Conducted informally through email and formally in JustGrants</a:t>
            </a:r>
          </a:p>
          <a:p>
            <a:r>
              <a:rPr lang="en-US" dirty="0"/>
              <a:t>Award Condition 48 – maintaining contact information in JustGrants</a:t>
            </a:r>
          </a:p>
          <a:p>
            <a:r>
              <a:rPr lang="en-US" dirty="0"/>
              <a:t>OVW will only correspond about the project with people listed in roles in JustGrants </a:t>
            </a:r>
          </a:p>
          <a:p>
            <a:r>
              <a:rPr lang="en-US" dirty="0"/>
              <a:t>Develop a communication sharing plan for staff, grant manager, TA providers</a:t>
            </a:r>
          </a:p>
        </p:txBody>
      </p:sp>
    </p:spTree>
    <p:extLst>
      <p:ext uri="{BB962C8B-B14F-4D97-AF65-F5344CB8AC3E}">
        <p14:creationId xmlns:p14="http://schemas.microsoft.com/office/powerpoint/2010/main" val="1987384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50C18-F312-04CF-EACB-A5039833009C}"/>
              </a:ext>
            </a:extLst>
          </p:cNvPr>
          <p:cNvSpPr>
            <a:spLocks noGrp="1"/>
          </p:cNvSpPr>
          <p:nvPr>
            <p:ph type="title"/>
          </p:nvPr>
        </p:nvSpPr>
        <p:spPr/>
        <p:txBody>
          <a:bodyPr/>
          <a:lstStyle/>
          <a:p>
            <a:r>
              <a:rPr lang="en-US" dirty="0"/>
              <a:t>OVW Tips</a:t>
            </a:r>
          </a:p>
        </p:txBody>
      </p:sp>
      <p:sp>
        <p:nvSpPr>
          <p:cNvPr id="6" name="Text Placeholder 5">
            <a:extLst>
              <a:ext uri="{FF2B5EF4-FFF2-40B4-BE49-F238E27FC236}">
                <a16:creationId xmlns:a16="http://schemas.microsoft.com/office/drawing/2014/main" id="{61B945D8-A750-A491-61E1-62590414F19E}"/>
              </a:ext>
            </a:extLst>
          </p:cNvPr>
          <p:cNvSpPr>
            <a:spLocks noGrp="1"/>
          </p:cNvSpPr>
          <p:nvPr>
            <p:ph type="body" sz="half" idx="10"/>
          </p:nvPr>
        </p:nvSpPr>
        <p:spPr>
          <a:xfrm>
            <a:off x="5355164" y="1455089"/>
            <a:ext cx="4166523" cy="3283888"/>
          </a:xfrm>
        </p:spPr>
        <p:txBody>
          <a:bodyPr/>
          <a:lstStyle/>
          <a:p>
            <a:pPr marL="342900" indent="-342900">
              <a:buFont typeface="Arial" panose="020B0604020202020204" pitchFamily="34" charset="0"/>
              <a:buChar char="•"/>
            </a:pPr>
            <a:r>
              <a:rPr lang="en-US" dirty="0"/>
              <a:t>Familiarize yourself with JustGrants</a:t>
            </a:r>
          </a:p>
          <a:p>
            <a:pPr marL="342900" indent="-342900">
              <a:buFont typeface="Arial" panose="020B0604020202020204" pitchFamily="34" charset="0"/>
              <a:buChar char="•"/>
            </a:pPr>
            <a:r>
              <a:rPr lang="en-US" dirty="0"/>
              <a:t>Add different people to the roles so not one person has the login information</a:t>
            </a:r>
          </a:p>
          <a:p>
            <a:pPr marL="342900" indent="-342900">
              <a:buFont typeface="Arial" panose="020B0604020202020204" pitchFamily="34" charset="0"/>
              <a:buChar char="•"/>
            </a:pPr>
            <a:r>
              <a:rPr lang="en-US" dirty="0"/>
              <a:t>Keep information up to date</a:t>
            </a:r>
          </a:p>
          <a:p>
            <a:pPr marL="342900" indent="-342900">
              <a:buFont typeface="Arial" panose="020B0604020202020204" pitchFamily="34" charset="0"/>
              <a:buChar char="•"/>
            </a:pPr>
            <a:r>
              <a:rPr lang="en-US" dirty="0"/>
              <a:t>Develop a communication plan</a:t>
            </a:r>
          </a:p>
        </p:txBody>
      </p:sp>
    </p:spTree>
    <p:extLst>
      <p:ext uri="{BB962C8B-B14F-4D97-AF65-F5344CB8AC3E}">
        <p14:creationId xmlns:p14="http://schemas.microsoft.com/office/powerpoint/2010/main" val="3202232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EED3-85C2-917B-4029-C68BEFDB56FD}"/>
              </a:ext>
            </a:extLst>
          </p:cNvPr>
          <p:cNvSpPr>
            <a:spLocks noGrp="1"/>
          </p:cNvSpPr>
          <p:nvPr>
            <p:ph type="title"/>
          </p:nvPr>
        </p:nvSpPr>
        <p:spPr/>
        <p:txBody>
          <a:bodyPr>
            <a:normAutofit/>
          </a:bodyPr>
          <a:lstStyle/>
          <a:p>
            <a:r>
              <a:rPr lang="en-US" dirty="0"/>
              <a:t>Performance and Financial Reporting</a:t>
            </a:r>
          </a:p>
        </p:txBody>
      </p:sp>
      <p:sp>
        <p:nvSpPr>
          <p:cNvPr id="6" name="Text Placeholder 5">
            <a:extLst>
              <a:ext uri="{FF2B5EF4-FFF2-40B4-BE49-F238E27FC236}">
                <a16:creationId xmlns:a16="http://schemas.microsoft.com/office/drawing/2014/main" id="{356C9705-55C5-9016-EA3D-DF9AEDD1A6AE}"/>
              </a:ext>
            </a:extLst>
          </p:cNvPr>
          <p:cNvSpPr>
            <a:spLocks noGrp="1"/>
          </p:cNvSpPr>
          <p:nvPr>
            <p:ph type="body" idx="1"/>
          </p:nvPr>
        </p:nvSpPr>
        <p:spPr/>
        <p:txBody>
          <a:bodyPr/>
          <a:lstStyle/>
          <a:p>
            <a:pPr algn="ctr"/>
            <a:r>
              <a:rPr lang="en-US" dirty="0"/>
              <a:t>Performance Reports</a:t>
            </a:r>
          </a:p>
        </p:txBody>
      </p:sp>
      <p:sp>
        <p:nvSpPr>
          <p:cNvPr id="7" name="Content Placeholder 6">
            <a:extLst>
              <a:ext uri="{FF2B5EF4-FFF2-40B4-BE49-F238E27FC236}">
                <a16:creationId xmlns:a16="http://schemas.microsoft.com/office/drawing/2014/main" id="{C890BF43-29DA-0CA8-E7F1-C33E84B0D373}"/>
              </a:ext>
            </a:extLst>
          </p:cNvPr>
          <p:cNvSpPr>
            <a:spLocks noGrp="1"/>
          </p:cNvSpPr>
          <p:nvPr>
            <p:ph sz="half" idx="2"/>
          </p:nvPr>
        </p:nvSpPr>
        <p:spPr/>
        <p:txBody>
          <a:bodyPr/>
          <a:lstStyle/>
          <a:p>
            <a:r>
              <a:rPr lang="en-US" dirty="0"/>
              <a:t>Due Semi-Annually (Jan &amp; Jul)</a:t>
            </a:r>
          </a:p>
          <a:p>
            <a:r>
              <a:rPr lang="en-US" dirty="0"/>
              <a:t>Due by the 30</a:t>
            </a:r>
            <a:r>
              <a:rPr lang="en-US" baseline="30000" dirty="0"/>
              <a:t>th</a:t>
            </a:r>
            <a:r>
              <a:rPr lang="en-US" dirty="0"/>
              <a:t> day (even if 31 days in the month)</a:t>
            </a:r>
          </a:p>
          <a:p>
            <a:r>
              <a:rPr lang="en-US" dirty="0"/>
              <a:t>Report activities undertaken during the reporting period</a:t>
            </a:r>
          </a:p>
          <a:p>
            <a:r>
              <a:rPr lang="en-US" dirty="0"/>
              <a:t>VAWA MEI provides TA to grantees </a:t>
            </a:r>
          </a:p>
        </p:txBody>
      </p:sp>
      <p:sp>
        <p:nvSpPr>
          <p:cNvPr id="8" name="Text Placeholder 7">
            <a:extLst>
              <a:ext uri="{FF2B5EF4-FFF2-40B4-BE49-F238E27FC236}">
                <a16:creationId xmlns:a16="http://schemas.microsoft.com/office/drawing/2014/main" id="{63BC7C9B-D9A6-1400-A6EE-EC3AE2492CFE}"/>
              </a:ext>
            </a:extLst>
          </p:cNvPr>
          <p:cNvSpPr>
            <a:spLocks noGrp="1"/>
          </p:cNvSpPr>
          <p:nvPr>
            <p:ph type="body" sz="quarter" idx="3"/>
          </p:nvPr>
        </p:nvSpPr>
        <p:spPr/>
        <p:txBody>
          <a:bodyPr/>
          <a:lstStyle/>
          <a:p>
            <a:pPr algn="ctr"/>
            <a:r>
              <a:rPr lang="en-US" dirty="0"/>
              <a:t>Financial Reports</a:t>
            </a:r>
          </a:p>
        </p:txBody>
      </p:sp>
      <p:sp>
        <p:nvSpPr>
          <p:cNvPr id="9" name="Content Placeholder 8">
            <a:extLst>
              <a:ext uri="{FF2B5EF4-FFF2-40B4-BE49-F238E27FC236}">
                <a16:creationId xmlns:a16="http://schemas.microsoft.com/office/drawing/2014/main" id="{3D94798A-6D41-53E2-8DDC-795BE4ACAF56}"/>
              </a:ext>
            </a:extLst>
          </p:cNvPr>
          <p:cNvSpPr>
            <a:spLocks noGrp="1"/>
          </p:cNvSpPr>
          <p:nvPr>
            <p:ph sz="quarter" idx="4"/>
          </p:nvPr>
        </p:nvSpPr>
        <p:spPr>
          <a:xfrm>
            <a:off x="4860607" y="2027210"/>
            <a:ext cx="4081761" cy="2429511"/>
          </a:xfrm>
        </p:spPr>
        <p:txBody>
          <a:bodyPr/>
          <a:lstStyle/>
          <a:p>
            <a:r>
              <a:rPr lang="en-US" dirty="0"/>
              <a:t>Due Quarterly (Jan, Apr, Jul, Oct)</a:t>
            </a:r>
          </a:p>
          <a:p>
            <a:r>
              <a:rPr lang="en-US" dirty="0"/>
              <a:t>Due by the 30</a:t>
            </a:r>
            <a:r>
              <a:rPr lang="en-US" baseline="30000" dirty="0"/>
              <a:t>th</a:t>
            </a:r>
            <a:r>
              <a:rPr lang="en-US" dirty="0"/>
              <a:t> day (even if 31 days in the month)</a:t>
            </a:r>
          </a:p>
          <a:p>
            <a:r>
              <a:rPr lang="en-US" dirty="0"/>
              <a:t>Report the draw down status during the reporting period</a:t>
            </a:r>
          </a:p>
          <a:p>
            <a:r>
              <a:rPr lang="en-US" dirty="0"/>
              <a:t>Refer to OVW grant management </a:t>
            </a:r>
          </a:p>
          <a:p>
            <a:endParaRPr lang="en-US" dirty="0"/>
          </a:p>
        </p:txBody>
      </p:sp>
    </p:spTree>
    <p:extLst>
      <p:ext uri="{BB962C8B-B14F-4D97-AF65-F5344CB8AC3E}">
        <p14:creationId xmlns:p14="http://schemas.microsoft.com/office/powerpoint/2010/main" val="2796327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9E47DF6-5B7A-96C8-11F1-4A135113B559}"/>
              </a:ext>
            </a:extLst>
          </p:cNvPr>
          <p:cNvSpPr>
            <a:spLocks noGrp="1"/>
          </p:cNvSpPr>
          <p:nvPr>
            <p:ph type="title"/>
          </p:nvPr>
        </p:nvSpPr>
        <p:spPr/>
        <p:txBody>
          <a:bodyPr>
            <a:normAutofit fontScale="90000"/>
          </a:bodyPr>
          <a:lstStyle/>
          <a:p>
            <a:r>
              <a:rPr lang="en-US" dirty="0"/>
              <a:t>Submission of Deliverables and Products</a:t>
            </a:r>
          </a:p>
        </p:txBody>
      </p:sp>
      <p:sp>
        <p:nvSpPr>
          <p:cNvPr id="17" name="Content Placeholder 16">
            <a:extLst>
              <a:ext uri="{FF2B5EF4-FFF2-40B4-BE49-F238E27FC236}">
                <a16:creationId xmlns:a16="http://schemas.microsoft.com/office/drawing/2014/main" id="{27D3F5AE-E722-C97C-BEFB-890E59DCE423}"/>
              </a:ext>
            </a:extLst>
          </p:cNvPr>
          <p:cNvSpPr>
            <a:spLocks noGrp="1"/>
          </p:cNvSpPr>
          <p:nvPr>
            <p:ph idx="1"/>
          </p:nvPr>
        </p:nvSpPr>
        <p:spPr/>
        <p:txBody>
          <a:bodyPr/>
          <a:lstStyle/>
          <a:p>
            <a:r>
              <a:rPr lang="en-US" dirty="0"/>
              <a:t>Work plan and policies </a:t>
            </a:r>
          </a:p>
          <a:p>
            <a:r>
              <a:rPr lang="en-US" dirty="0"/>
              <a:t>Questionnaires, focus group questions</a:t>
            </a:r>
          </a:p>
          <a:p>
            <a:r>
              <a:rPr lang="en-US" dirty="0"/>
              <a:t>Posters, flyers, brochures, newsletters, promotional items</a:t>
            </a:r>
          </a:p>
          <a:p>
            <a:r>
              <a:rPr lang="en-US" dirty="0"/>
              <a:t>Training materials – PowerPoint slides, handouts, curricula (even if purchased – see also Costs GAM for this)</a:t>
            </a:r>
          </a:p>
        </p:txBody>
      </p:sp>
    </p:spTree>
    <p:extLst>
      <p:ext uri="{BB962C8B-B14F-4D97-AF65-F5344CB8AC3E}">
        <p14:creationId xmlns:p14="http://schemas.microsoft.com/office/powerpoint/2010/main" val="3163702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84A4-D5AA-8B31-1A84-6791E7307EB0}"/>
              </a:ext>
            </a:extLst>
          </p:cNvPr>
          <p:cNvSpPr>
            <a:spLocks noGrp="1"/>
          </p:cNvSpPr>
          <p:nvPr>
            <p:ph type="title"/>
          </p:nvPr>
        </p:nvSpPr>
        <p:spPr/>
        <p:txBody>
          <a:bodyPr>
            <a:normAutofit fontScale="90000"/>
          </a:bodyPr>
          <a:lstStyle/>
          <a:p>
            <a:r>
              <a:rPr lang="en-US" dirty="0"/>
              <a:t>Deliverables and Products, Cont. </a:t>
            </a:r>
          </a:p>
        </p:txBody>
      </p:sp>
      <p:sp>
        <p:nvSpPr>
          <p:cNvPr id="3" name="Content Placeholder 2">
            <a:extLst>
              <a:ext uri="{FF2B5EF4-FFF2-40B4-BE49-F238E27FC236}">
                <a16:creationId xmlns:a16="http://schemas.microsoft.com/office/drawing/2014/main" id="{DCA3821C-9503-DD94-215E-9C436AF7D520}"/>
              </a:ext>
            </a:extLst>
          </p:cNvPr>
          <p:cNvSpPr>
            <a:spLocks noGrp="1"/>
          </p:cNvSpPr>
          <p:nvPr>
            <p:ph idx="1"/>
          </p:nvPr>
        </p:nvSpPr>
        <p:spPr/>
        <p:txBody>
          <a:bodyPr/>
          <a:lstStyle/>
          <a:p>
            <a:r>
              <a:rPr lang="en-US" dirty="0"/>
              <a:t>Event agendas, presentations, handouts/flyers, promotional items</a:t>
            </a:r>
          </a:p>
          <a:p>
            <a:r>
              <a:rPr lang="en-US" dirty="0"/>
              <a:t>Campaigns – PSAs, social media campaigns, billboards</a:t>
            </a:r>
          </a:p>
          <a:p>
            <a:r>
              <a:rPr lang="en-US" dirty="0"/>
              <a:t>Videos, podcasts, transcripts from these</a:t>
            </a:r>
          </a:p>
          <a:p>
            <a:r>
              <a:rPr lang="en-US" dirty="0"/>
              <a:t>Web sites</a:t>
            </a:r>
          </a:p>
          <a:p>
            <a:r>
              <a:rPr lang="en-US" dirty="0"/>
              <a:t>Non-English translation of materials (must be previously approved in English)</a:t>
            </a:r>
          </a:p>
        </p:txBody>
      </p:sp>
    </p:spTree>
    <p:extLst>
      <p:ext uri="{BB962C8B-B14F-4D97-AF65-F5344CB8AC3E}">
        <p14:creationId xmlns:p14="http://schemas.microsoft.com/office/powerpoint/2010/main" val="291220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9CDE-7BC0-23F1-75FA-4AC2B47F0A40}"/>
              </a:ext>
            </a:extLst>
          </p:cNvPr>
          <p:cNvSpPr>
            <a:spLocks noGrp="1"/>
          </p:cNvSpPr>
          <p:nvPr>
            <p:ph type="title"/>
          </p:nvPr>
        </p:nvSpPr>
        <p:spPr/>
        <p:txBody>
          <a:bodyPr>
            <a:normAutofit fontScale="90000"/>
          </a:bodyPr>
          <a:lstStyle/>
          <a:p>
            <a:r>
              <a:rPr lang="en-US" dirty="0"/>
              <a:t>Session Overview</a:t>
            </a:r>
          </a:p>
        </p:txBody>
      </p:sp>
      <p:sp>
        <p:nvSpPr>
          <p:cNvPr id="3" name="Content Placeholder 2">
            <a:extLst>
              <a:ext uri="{FF2B5EF4-FFF2-40B4-BE49-F238E27FC236}">
                <a16:creationId xmlns:a16="http://schemas.microsoft.com/office/drawing/2014/main" id="{08AB07C5-952F-9943-E6DE-5E7609F1624D}"/>
              </a:ext>
            </a:extLst>
          </p:cNvPr>
          <p:cNvSpPr>
            <a:spLocks noGrp="1"/>
          </p:cNvSpPr>
          <p:nvPr>
            <p:ph idx="1"/>
          </p:nvPr>
        </p:nvSpPr>
        <p:spPr/>
        <p:txBody>
          <a:bodyPr/>
          <a:lstStyle/>
          <a:p>
            <a:r>
              <a:rPr lang="en-US" dirty="0"/>
              <a:t>Grant Award Basics</a:t>
            </a:r>
          </a:p>
          <a:p>
            <a:r>
              <a:rPr lang="en-US" dirty="0"/>
              <a:t>Managing Your Award</a:t>
            </a:r>
          </a:p>
          <a:p>
            <a:r>
              <a:rPr lang="en-US" dirty="0"/>
              <a:t>CY Purpose Areas and OVW Priority Areas</a:t>
            </a:r>
          </a:p>
          <a:p>
            <a:r>
              <a:rPr lang="en-US" dirty="0"/>
              <a:t>Grant Administration</a:t>
            </a:r>
          </a:p>
          <a:p>
            <a:endParaRPr lang="en-US" dirty="0"/>
          </a:p>
        </p:txBody>
      </p:sp>
    </p:spTree>
    <p:extLst>
      <p:ext uri="{BB962C8B-B14F-4D97-AF65-F5344CB8AC3E}">
        <p14:creationId xmlns:p14="http://schemas.microsoft.com/office/powerpoint/2010/main" val="1376224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and When to Submit</a:t>
            </a:r>
          </a:p>
        </p:txBody>
      </p:sp>
      <p:sp>
        <p:nvSpPr>
          <p:cNvPr id="3" name="Content Placeholder 2"/>
          <p:cNvSpPr>
            <a:spLocks noGrp="1"/>
          </p:cNvSpPr>
          <p:nvPr>
            <p:ph sz="quarter" idx="1"/>
          </p:nvPr>
        </p:nvSpPr>
        <p:spPr>
          <a:xfrm>
            <a:off x="660083" y="1397074"/>
            <a:ext cx="8473978" cy="3204743"/>
          </a:xfrm>
        </p:spPr>
        <p:txBody>
          <a:bodyPr>
            <a:noAutofit/>
          </a:bodyPr>
          <a:lstStyle/>
          <a:p>
            <a:pPr>
              <a:buFont typeface="Arial" panose="020B0604020202020204" pitchFamily="34" charset="0"/>
              <a:buChar char="•"/>
            </a:pPr>
            <a:r>
              <a:rPr lang="en-US" dirty="0"/>
              <a:t>Upload and submit in JustGrants as Project Deliverable.</a:t>
            </a:r>
          </a:p>
          <a:p>
            <a:pPr>
              <a:buFont typeface="Arial" panose="020B0604020202020204" pitchFamily="34" charset="0"/>
              <a:buChar char="•"/>
            </a:pPr>
            <a:r>
              <a:rPr lang="en-US" dirty="0"/>
              <a:t>Include notes in the text box or as a separate document explaining how the materials will be used. </a:t>
            </a:r>
          </a:p>
          <a:p>
            <a:pPr lvl="1">
              <a:buSzPct val="75000"/>
              <a:buFont typeface="Courier New" panose="02070309020205020404" pitchFamily="49" charset="0"/>
              <a:buChar char="o"/>
            </a:pPr>
            <a:r>
              <a:rPr lang="en-US" sz="2400" dirty="0"/>
              <a:t>Include notes if there are sections that will not be used.</a:t>
            </a:r>
            <a:endParaRPr lang="en-US" dirty="0"/>
          </a:p>
          <a:p>
            <a:pPr>
              <a:buFont typeface="Arial" panose="020B0604020202020204" pitchFamily="34" charset="0"/>
              <a:buChar char="•"/>
            </a:pPr>
            <a:r>
              <a:rPr lang="en-US" dirty="0"/>
              <a:t>Submit as early as possible, but at least 20 business days prior to when the product will be used or the registration date for the training request.</a:t>
            </a:r>
          </a:p>
          <a:p>
            <a:endParaRPr lang="en-US" dirty="0"/>
          </a:p>
        </p:txBody>
      </p:sp>
    </p:spTree>
    <p:extLst>
      <p:ext uri="{BB962C8B-B14F-4D97-AF65-F5344CB8AC3E}">
        <p14:creationId xmlns:p14="http://schemas.microsoft.com/office/powerpoint/2010/main" val="3296598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OVW Disclaimer Required</a:t>
            </a:r>
          </a:p>
        </p:txBody>
      </p:sp>
      <p:sp>
        <p:nvSpPr>
          <p:cNvPr id="3" name="Content Placeholder 2"/>
          <p:cNvSpPr>
            <a:spLocks noGrp="1"/>
          </p:cNvSpPr>
          <p:nvPr>
            <p:ph sz="quarter" idx="1"/>
          </p:nvPr>
        </p:nvSpPr>
        <p:spPr>
          <a:xfrm>
            <a:off x="550751" y="1361495"/>
            <a:ext cx="8782091" cy="3309896"/>
          </a:xfrm>
        </p:spPr>
        <p:txBody>
          <a:bodyPr>
            <a:noAutofit/>
          </a:bodyPr>
          <a:lstStyle/>
          <a:p>
            <a:pPr marL="0" indent="0">
              <a:buNone/>
            </a:pPr>
            <a:r>
              <a:rPr lang="en-US" sz="2200" dirty="0"/>
              <a:t>The OVW disclaimer </a:t>
            </a:r>
            <a:r>
              <a:rPr lang="en-US" sz="2200" b="1" u="sng" dirty="0"/>
              <a:t>must be </a:t>
            </a:r>
            <a:r>
              <a:rPr lang="en-US" sz="2200" dirty="0"/>
              <a:t>on all materials, including items created by project partners for the project. </a:t>
            </a:r>
            <a:endParaRPr lang="en-US" sz="2200" b="1" dirty="0"/>
          </a:p>
          <a:p>
            <a:r>
              <a:rPr lang="en-US" sz="2200" dirty="0"/>
              <a:t>All written materials such as flyers, posters, training curriculums</a:t>
            </a:r>
          </a:p>
          <a:p>
            <a:r>
              <a:rPr lang="en-US" sz="2200" dirty="0"/>
              <a:t>All web-based materials such as websites</a:t>
            </a:r>
          </a:p>
          <a:p>
            <a:r>
              <a:rPr lang="en-US" sz="2200" dirty="0"/>
              <a:t>Public service announcements, inclusive of audio and/or video</a:t>
            </a:r>
          </a:p>
          <a:p>
            <a:r>
              <a:rPr lang="en-US" sz="2200" dirty="0"/>
              <a:t>Promotional materials such as billboards, print advertisements</a:t>
            </a:r>
          </a:p>
          <a:p>
            <a:r>
              <a:rPr lang="en-US" sz="2200" dirty="0"/>
              <a:t>Training materials, such as handouts and agendas</a:t>
            </a:r>
          </a:p>
          <a:p>
            <a:r>
              <a:rPr lang="en-US" sz="2200" dirty="0"/>
              <a:t>Social media posts (photos, ads)</a:t>
            </a:r>
          </a:p>
          <a:p>
            <a:pPr marL="0" indent="0">
              <a:buNone/>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4292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86D2-3CEA-8F3C-D026-12019018E77D}"/>
              </a:ext>
            </a:extLst>
          </p:cNvPr>
          <p:cNvSpPr>
            <a:spLocks noGrp="1"/>
          </p:cNvSpPr>
          <p:nvPr>
            <p:ph type="title"/>
          </p:nvPr>
        </p:nvSpPr>
        <p:spPr/>
        <p:txBody>
          <a:bodyPr>
            <a:normAutofit fontScale="90000"/>
          </a:bodyPr>
          <a:lstStyle/>
          <a:p>
            <a:r>
              <a:rPr lang="en-US" dirty="0"/>
              <a:t>OVW Disclaimer</a:t>
            </a:r>
          </a:p>
        </p:txBody>
      </p:sp>
      <p:sp>
        <p:nvSpPr>
          <p:cNvPr id="3" name="Content Placeholder 2">
            <a:extLst>
              <a:ext uri="{FF2B5EF4-FFF2-40B4-BE49-F238E27FC236}">
                <a16:creationId xmlns:a16="http://schemas.microsoft.com/office/drawing/2014/main" id="{374615CB-2170-48F6-04E4-F77188F0FD0D}"/>
              </a:ext>
            </a:extLst>
          </p:cNvPr>
          <p:cNvSpPr>
            <a:spLocks noGrp="1"/>
          </p:cNvSpPr>
          <p:nvPr>
            <p:ph idx="1"/>
          </p:nvPr>
        </p:nvSpPr>
        <p:spPr/>
        <p:txBody>
          <a:bodyPr/>
          <a:lstStyle/>
          <a:p>
            <a:pPr marL="0" indent="0">
              <a:buNone/>
            </a:pPr>
            <a:r>
              <a:rPr lang="en-US" dirty="0">
                <a:latin typeface="Times New Roman" pitchFamily="18" charset="0"/>
                <a:ea typeface="ＭＳ Ｐゴシック" pitchFamily="-112" charset="-128"/>
                <a:cs typeface="ＭＳ Ｐゴシック" pitchFamily="-112" charset="-128"/>
              </a:rPr>
              <a:t>This project was supported by </a:t>
            </a:r>
          </a:p>
          <a:p>
            <a:pPr marL="0" indent="0">
              <a:buNone/>
            </a:pPr>
            <a:r>
              <a:rPr lang="en-US" dirty="0">
                <a:latin typeface="Times New Roman" pitchFamily="18" charset="0"/>
                <a:ea typeface="ＭＳ Ｐゴシック" pitchFamily="-112" charset="-128"/>
                <a:cs typeface="ＭＳ Ｐゴシック" pitchFamily="-112" charset="-128"/>
              </a:rPr>
              <a:t>Grant No. __________________ awarded by the Office on Violence Against Women, U.S. Department of Justice. The opinions, findings, conclusions, and recommendations expressed in this publication/program/exhibition are those of the author(s) and do not necessarily reflect the views of the U.S. Department of Justice.</a:t>
            </a:r>
            <a:endParaRPr lang="en-US" dirty="0"/>
          </a:p>
          <a:p>
            <a:endParaRPr lang="en-US" dirty="0"/>
          </a:p>
        </p:txBody>
      </p:sp>
    </p:spTree>
    <p:extLst>
      <p:ext uri="{BB962C8B-B14F-4D97-AF65-F5344CB8AC3E}">
        <p14:creationId xmlns:p14="http://schemas.microsoft.com/office/powerpoint/2010/main" val="35809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43" y="229283"/>
            <a:ext cx="7951305" cy="1160606"/>
          </a:xfrm>
        </p:spPr>
        <p:txBody>
          <a:bodyPr>
            <a:normAutofit/>
          </a:bodyPr>
          <a:lstStyle/>
          <a:p>
            <a:r>
              <a:rPr lang="en-US" dirty="0"/>
              <a:t>Grant Award Modifications (GAMS)</a:t>
            </a:r>
          </a:p>
        </p:txBody>
      </p:sp>
      <p:graphicFrame>
        <p:nvGraphicFramePr>
          <p:cNvPr id="5" name="Content Placeholder 2">
            <a:extLst>
              <a:ext uri="{FF2B5EF4-FFF2-40B4-BE49-F238E27FC236}">
                <a16:creationId xmlns:a16="http://schemas.microsoft.com/office/drawing/2014/main" id="{8064CA84-9CCC-4CCB-A4A3-805B1C8CB12A}"/>
              </a:ext>
            </a:extLst>
          </p:cNvPr>
          <p:cNvGraphicFramePr>
            <a:graphicFrameLocks noGrp="1"/>
          </p:cNvGraphicFramePr>
          <p:nvPr>
            <p:ph sz="quarter" idx="1"/>
            <p:extLst>
              <p:ext uri="{D42A27DB-BD31-4B8C-83A1-F6EECF244321}">
                <p14:modId xmlns:p14="http://schemas.microsoft.com/office/powerpoint/2010/main" val="1406617125"/>
              </p:ext>
            </p:extLst>
          </p:nvPr>
        </p:nvGraphicFramePr>
        <p:xfrm>
          <a:off x="1179773" y="1389889"/>
          <a:ext cx="6883843" cy="3241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7042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5851-BC8E-B764-0741-6980527521E4}"/>
              </a:ext>
            </a:extLst>
          </p:cNvPr>
          <p:cNvSpPr>
            <a:spLocks noGrp="1"/>
          </p:cNvSpPr>
          <p:nvPr>
            <p:ph type="title"/>
          </p:nvPr>
        </p:nvSpPr>
        <p:spPr/>
        <p:txBody>
          <a:bodyPr/>
          <a:lstStyle/>
          <a:p>
            <a:r>
              <a:rPr lang="en-US" dirty="0"/>
              <a:t>Types of Programmatic GAMs</a:t>
            </a:r>
          </a:p>
        </p:txBody>
      </p:sp>
      <p:sp>
        <p:nvSpPr>
          <p:cNvPr id="5" name="Text Placeholder 4">
            <a:extLst>
              <a:ext uri="{FF2B5EF4-FFF2-40B4-BE49-F238E27FC236}">
                <a16:creationId xmlns:a16="http://schemas.microsoft.com/office/drawing/2014/main" id="{BCEDE4F2-9AD2-0188-9A8D-FC23EC3D0A7A}"/>
              </a:ext>
            </a:extLst>
          </p:cNvPr>
          <p:cNvSpPr>
            <a:spLocks noGrp="1"/>
          </p:cNvSpPr>
          <p:nvPr>
            <p:ph type="body" idx="1"/>
          </p:nvPr>
        </p:nvSpPr>
        <p:spPr/>
        <p:txBody>
          <a:bodyPr/>
          <a:lstStyle/>
          <a:p>
            <a:pPr algn="ctr"/>
            <a:r>
              <a:rPr lang="en-US" dirty="0"/>
              <a:t>Costs	</a:t>
            </a:r>
          </a:p>
        </p:txBody>
      </p:sp>
      <p:sp>
        <p:nvSpPr>
          <p:cNvPr id="3" name="Content Placeholder 2">
            <a:extLst>
              <a:ext uri="{FF2B5EF4-FFF2-40B4-BE49-F238E27FC236}">
                <a16:creationId xmlns:a16="http://schemas.microsoft.com/office/drawing/2014/main" id="{6F1E50EB-28FC-83A2-E842-99BAE4E6216D}"/>
              </a:ext>
            </a:extLst>
          </p:cNvPr>
          <p:cNvSpPr>
            <a:spLocks noGrp="1"/>
          </p:cNvSpPr>
          <p:nvPr>
            <p:ph sz="half" idx="2"/>
          </p:nvPr>
        </p:nvSpPr>
        <p:spPr/>
        <p:txBody>
          <a:bodyPr>
            <a:normAutofit lnSpcReduction="10000"/>
          </a:bodyPr>
          <a:lstStyle/>
          <a:p>
            <a:pPr>
              <a:buFont typeface="Arial" panose="020B0604020202020204" pitchFamily="34" charset="0"/>
              <a:buChar char="•"/>
            </a:pPr>
            <a:r>
              <a:rPr lang="en-US" dirty="0"/>
              <a:t>Prior approval to attend non-OVW sponsored events such as trainings</a:t>
            </a:r>
          </a:p>
          <a:p>
            <a:pPr>
              <a:buFont typeface="Arial" panose="020B0604020202020204" pitchFamily="34" charset="0"/>
              <a:buChar char="•"/>
            </a:pPr>
            <a:r>
              <a:rPr lang="en-US" dirty="0"/>
              <a:t>Allocation of funds &lt; 10% of the total budget</a:t>
            </a:r>
          </a:p>
          <a:p>
            <a:pPr>
              <a:buFont typeface="Arial" panose="020B0604020202020204" pitchFamily="34" charset="0"/>
              <a:buChar char="•"/>
            </a:pPr>
            <a:r>
              <a:rPr lang="en-US" dirty="0"/>
              <a:t>Purchase of food for survivors and youth</a:t>
            </a:r>
          </a:p>
          <a:p>
            <a:pPr>
              <a:buFont typeface="Arial" panose="020B0604020202020204" pitchFamily="34" charset="0"/>
              <a:buChar char="•"/>
            </a:pPr>
            <a:r>
              <a:rPr lang="en-US" dirty="0"/>
              <a:t>Bring in outside presenters or consultants</a:t>
            </a:r>
          </a:p>
        </p:txBody>
      </p:sp>
      <p:sp>
        <p:nvSpPr>
          <p:cNvPr id="6" name="Text Placeholder 5">
            <a:extLst>
              <a:ext uri="{FF2B5EF4-FFF2-40B4-BE49-F238E27FC236}">
                <a16:creationId xmlns:a16="http://schemas.microsoft.com/office/drawing/2014/main" id="{DF77818D-027A-7479-3E0C-F97371527CF2}"/>
              </a:ext>
            </a:extLst>
          </p:cNvPr>
          <p:cNvSpPr>
            <a:spLocks noGrp="1"/>
          </p:cNvSpPr>
          <p:nvPr>
            <p:ph type="body" sz="quarter" idx="3"/>
          </p:nvPr>
        </p:nvSpPr>
        <p:spPr>
          <a:xfrm>
            <a:off x="4983480" y="1476841"/>
            <a:ext cx="2962656" cy="589026"/>
          </a:xfrm>
        </p:spPr>
        <p:txBody>
          <a:bodyPr/>
          <a:lstStyle/>
          <a:p>
            <a:pPr algn="ctr"/>
            <a:r>
              <a:rPr lang="en-US" dirty="0"/>
              <a:t>Scope Change</a:t>
            </a:r>
          </a:p>
        </p:txBody>
      </p:sp>
      <p:sp>
        <p:nvSpPr>
          <p:cNvPr id="7" name="Content Placeholder 6">
            <a:extLst>
              <a:ext uri="{FF2B5EF4-FFF2-40B4-BE49-F238E27FC236}">
                <a16:creationId xmlns:a16="http://schemas.microsoft.com/office/drawing/2014/main" id="{9A8A7728-5DBB-DE82-520D-76D3F336D013}"/>
              </a:ext>
            </a:extLst>
          </p:cNvPr>
          <p:cNvSpPr>
            <a:spLocks noGrp="1"/>
          </p:cNvSpPr>
          <p:nvPr>
            <p:ph sz="quarter" idx="4"/>
          </p:nvPr>
        </p:nvSpPr>
        <p:spPr>
          <a:xfrm>
            <a:off x="5105399" y="2065867"/>
            <a:ext cx="3101125" cy="2629408"/>
          </a:xfrm>
        </p:spPr>
        <p:txBody>
          <a:bodyPr>
            <a:normAutofit lnSpcReduction="10000"/>
          </a:bodyPr>
          <a:lstStyle/>
          <a:p>
            <a:pPr>
              <a:buFont typeface="Arial" panose="020B0604020202020204" pitchFamily="34" charset="0"/>
              <a:buChar char="•"/>
            </a:pPr>
            <a:r>
              <a:rPr lang="en-US" dirty="0"/>
              <a:t>Changes in scope of project</a:t>
            </a:r>
          </a:p>
          <a:p>
            <a:pPr>
              <a:buFont typeface="Arial" panose="020B0604020202020204" pitchFamily="34" charset="0"/>
              <a:buChar char="•"/>
            </a:pPr>
            <a:r>
              <a:rPr lang="en-US" dirty="0"/>
              <a:t>Changes in deliverables</a:t>
            </a:r>
          </a:p>
          <a:p>
            <a:pPr>
              <a:buFont typeface="Arial" panose="020B0604020202020204" pitchFamily="34" charset="0"/>
              <a:buChar char="•"/>
            </a:pPr>
            <a:r>
              <a:rPr lang="en-US" dirty="0"/>
              <a:t>Changes in key personnel or MOU partners</a:t>
            </a:r>
          </a:p>
        </p:txBody>
      </p:sp>
      <p:sp>
        <p:nvSpPr>
          <p:cNvPr id="4" name="Slide Number Placeholder 3">
            <a:extLst>
              <a:ext uri="{FF2B5EF4-FFF2-40B4-BE49-F238E27FC236}">
                <a16:creationId xmlns:a16="http://schemas.microsoft.com/office/drawing/2014/main" id="{AA68E126-3AEA-F696-5720-B66B9A40301B}"/>
              </a:ext>
            </a:extLst>
          </p:cNvPr>
          <p:cNvSpPr>
            <a:spLocks noGrp="1"/>
          </p:cNvSpPr>
          <p:nvPr>
            <p:ph type="sldNum" sz="quarter" idx="12"/>
          </p:nvPr>
        </p:nvSpPr>
        <p:spPr/>
        <p:txBody>
          <a:bodyPr/>
          <a:lstStyle/>
          <a:p>
            <a:fld id="{490E1872-5400-4C1B-9DD7-0D9AC1D54521}" type="slidenum">
              <a:rPr lang="en-US" smtClean="0"/>
              <a:t>44</a:t>
            </a:fld>
            <a:endParaRPr lang="en-US"/>
          </a:p>
        </p:txBody>
      </p:sp>
    </p:spTree>
    <p:extLst>
      <p:ext uri="{BB962C8B-B14F-4D97-AF65-F5344CB8AC3E}">
        <p14:creationId xmlns:p14="http://schemas.microsoft.com/office/powerpoint/2010/main" val="1919863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Budget GAMs</a:t>
            </a:r>
          </a:p>
        </p:txBody>
      </p:sp>
      <p:sp>
        <p:nvSpPr>
          <p:cNvPr id="3" name="Content Placeholder 2"/>
          <p:cNvSpPr>
            <a:spLocks noGrp="1"/>
          </p:cNvSpPr>
          <p:nvPr>
            <p:ph sz="quarter" idx="1"/>
          </p:nvPr>
        </p:nvSpPr>
        <p:spPr/>
        <p:txBody>
          <a:bodyPr>
            <a:normAutofit/>
          </a:bodyPr>
          <a:lstStyle/>
          <a:p>
            <a:pPr marL="0" indent="0">
              <a:buNone/>
            </a:pPr>
            <a:r>
              <a:rPr lang="en-US" sz="2240" dirty="0"/>
              <a:t>There are two types of changes related to the budget</a:t>
            </a:r>
          </a:p>
          <a:p>
            <a:pPr marL="0" indent="0">
              <a:buNone/>
            </a:pPr>
            <a:endParaRPr lang="en-US" sz="2240" dirty="0"/>
          </a:p>
          <a:p>
            <a:pPr marL="411480" indent="-411480">
              <a:buAutoNum type="arabicParenR"/>
            </a:pPr>
            <a:r>
              <a:rPr lang="en-US" sz="2240" dirty="0"/>
              <a:t>Budget Revision (less than 10% of the award)</a:t>
            </a:r>
          </a:p>
          <a:p>
            <a:pPr marL="411480" indent="-411480">
              <a:buAutoNum type="arabicParenR"/>
            </a:pPr>
            <a:r>
              <a:rPr lang="en-US" sz="2240" dirty="0"/>
              <a:t>Budget Modification (10% or more of the award)</a:t>
            </a:r>
          </a:p>
        </p:txBody>
      </p:sp>
    </p:spTree>
    <p:extLst>
      <p:ext uri="{BB962C8B-B14F-4D97-AF65-F5344CB8AC3E}">
        <p14:creationId xmlns:p14="http://schemas.microsoft.com/office/powerpoint/2010/main" val="4057714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05B0-4A10-5348-CFF5-8572E8096B93}"/>
              </a:ext>
            </a:extLst>
          </p:cNvPr>
          <p:cNvSpPr>
            <a:spLocks noGrp="1"/>
          </p:cNvSpPr>
          <p:nvPr>
            <p:ph type="title"/>
          </p:nvPr>
        </p:nvSpPr>
        <p:spPr/>
        <p:txBody>
          <a:bodyPr>
            <a:normAutofit fontScale="90000"/>
          </a:bodyPr>
          <a:lstStyle/>
          <a:p>
            <a:r>
              <a:rPr lang="en-US" dirty="0"/>
              <a:t>CY Administrative Guide Activity</a:t>
            </a:r>
          </a:p>
        </p:txBody>
      </p:sp>
      <p:sp>
        <p:nvSpPr>
          <p:cNvPr id="3" name="Content Placeholder 2">
            <a:extLst>
              <a:ext uri="{FF2B5EF4-FFF2-40B4-BE49-F238E27FC236}">
                <a16:creationId xmlns:a16="http://schemas.microsoft.com/office/drawing/2014/main" id="{8CDE41F1-C46B-CE37-FC82-40338E7507E3}"/>
              </a:ext>
            </a:extLst>
          </p:cNvPr>
          <p:cNvSpPr>
            <a:spLocks noGrp="1"/>
          </p:cNvSpPr>
          <p:nvPr>
            <p:ph idx="1"/>
          </p:nvPr>
        </p:nvSpPr>
        <p:spPr/>
        <p:txBody>
          <a:bodyPr>
            <a:normAutofit lnSpcReduction="10000"/>
          </a:bodyPr>
          <a:lstStyle/>
          <a:p>
            <a:r>
              <a:rPr lang="en-US" dirty="0"/>
              <a:t>Performance Reporting – when is your first performance report due?</a:t>
            </a:r>
          </a:p>
          <a:p>
            <a:pPr lvl="1"/>
            <a:r>
              <a:rPr lang="en-US" dirty="0"/>
              <a:t>Normally it would be January 30. However, this year it is pushed to March due to the new reporting form. More info from the Policy, Assessment, Research and Evaluation (PARE) unit this afternoon!</a:t>
            </a:r>
          </a:p>
          <a:p>
            <a:r>
              <a:rPr lang="en-US" dirty="0"/>
              <a:t>Who can find and read out loud the OVW disclaimer?</a:t>
            </a:r>
          </a:p>
          <a:p>
            <a:r>
              <a:rPr lang="en-US" dirty="0"/>
              <a:t>Who do you email if you are having issues with JustGrants? (bonus points if you can find the email) </a:t>
            </a:r>
          </a:p>
          <a:p>
            <a:pPr lvl="1"/>
            <a:r>
              <a:rPr lang="en-US" dirty="0"/>
              <a:t>OVW JustGrants Support  </a:t>
            </a:r>
            <a:r>
              <a:rPr lang="en-US" b="1" dirty="0">
                <a:solidFill>
                  <a:srgbClr val="4AA8BB"/>
                </a:solidFill>
                <a:hlinkClick r:id="rId2">
                  <a:extLst>
                    <a:ext uri="{A12FA001-AC4F-418D-AE19-62706E023703}">
                      <ahyp:hlinkClr xmlns:ahyp="http://schemas.microsoft.com/office/drawing/2018/hyperlinkcolor" val="tx"/>
                    </a:ext>
                  </a:extLst>
                </a:hlinkClick>
              </a:rPr>
              <a:t>OVW.JustGrantsSupport@usdoj.gov</a:t>
            </a:r>
            <a:endParaRPr lang="en-US" b="1" dirty="0">
              <a:solidFill>
                <a:srgbClr val="4AA8BB"/>
              </a:solidFill>
            </a:endParaRPr>
          </a:p>
          <a:p>
            <a:pPr lvl="1"/>
            <a:endParaRPr lang="en-US" dirty="0"/>
          </a:p>
        </p:txBody>
      </p:sp>
    </p:spTree>
    <p:extLst>
      <p:ext uri="{BB962C8B-B14F-4D97-AF65-F5344CB8AC3E}">
        <p14:creationId xmlns:p14="http://schemas.microsoft.com/office/powerpoint/2010/main" val="17114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73F9E6-6A32-236F-92FE-97937AFDA5B0}"/>
              </a:ext>
            </a:extLst>
          </p:cNvPr>
          <p:cNvSpPr>
            <a:spLocks noGrp="1"/>
          </p:cNvSpPr>
          <p:nvPr>
            <p:ph type="title"/>
          </p:nvPr>
        </p:nvSpPr>
        <p:spPr/>
        <p:txBody>
          <a:bodyPr/>
          <a:lstStyle/>
          <a:p>
            <a:r>
              <a:rPr lang="en-US" dirty="0"/>
              <a:t>OVW Tips</a:t>
            </a:r>
          </a:p>
        </p:txBody>
      </p:sp>
      <p:sp>
        <p:nvSpPr>
          <p:cNvPr id="6" name="Text Placeholder 5">
            <a:extLst>
              <a:ext uri="{FF2B5EF4-FFF2-40B4-BE49-F238E27FC236}">
                <a16:creationId xmlns:a16="http://schemas.microsoft.com/office/drawing/2014/main" id="{5EC852F8-29D2-3078-10E4-89F14021AF9F}"/>
              </a:ext>
            </a:extLst>
          </p:cNvPr>
          <p:cNvSpPr>
            <a:spLocks noGrp="1"/>
          </p:cNvSpPr>
          <p:nvPr>
            <p:ph type="body" sz="half" idx="10"/>
          </p:nvPr>
        </p:nvSpPr>
        <p:spPr>
          <a:xfrm>
            <a:off x="5355164" y="341906"/>
            <a:ext cx="4087010" cy="4397071"/>
          </a:xfrm>
        </p:spPr>
        <p:txBody>
          <a:bodyPr/>
          <a:lstStyle/>
          <a:p>
            <a:r>
              <a:rPr lang="en-US" b="1" dirty="0"/>
              <a:t>Ask for help!</a:t>
            </a:r>
          </a:p>
          <a:p>
            <a:pPr marL="342900" indent="-342900">
              <a:buFont typeface="Arial" panose="020B0604020202020204" pitchFamily="34" charset="0"/>
              <a:buChar char="•"/>
            </a:pPr>
            <a:r>
              <a:rPr lang="en-US" dirty="0"/>
              <a:t>Grant Administration = OVW</a:t>
            </a:r>
          </a:p>
          <a:p>
            <a:pPr marL="342900" indent="-342900">
              <a:buFont typeface="Arial" panose="020B0604020202020204" pitchFamily="34" charset="0"/>
              <a:buChar char="•"/>
            </a:pPr>
            <a:r>
              <a:rPr lang="en-US" dirty="0"/>
              <a:t>Project Assistance = OVW or TA </a:t>
            </a:r>
          </a:p>
          <a:p>
            <a:r>
              <a:rPr lang="en-US" b="1" dirty="0"/>
              <a:t>Support:</a:t>
            </a:r>
          </a:p>
          <a:p>
            <a:pPr marL="342900" indent="-342900">
              <a:buFont typeface="Arial" panose="020B0604020202020204" pitchFamily="34" charset="0"/>
              <a:buChar char="•"/>
            </a:pPr>
            <a:r>
              <a:rPr lang="en-US" sz="1800" b="1" i="0" u="none" strike="noStrike" baseline="0" dirty="0">
                <a:solidFill>
                  <a:srgbClr val="001F5F"/>
                </a:solidFill>
                <a:latin typeface="Calibri" panose="020F0502020204030204" pitchFamily="34" charset="0"/>
              </a:rPr>
              <a:t>OVW JustGrants Support </a:t>
            </a:r>
            <a:br>
              <a:rPr lang="en-US" sz="1800" b="1" i="0" u="none" strike="noStrike" baseline="0" dirty="0">
                <a:solidFill>
                  <a:srgbClr val="001F5F"/>
                </a:solidFill>
                <a:latin typeface="Calibri" panose="020F0502020204030204" pitchFamily="34" charset="0"/>
              </a:rPr>
            </a:br>
            <a:r>
              <a:rPr lang="en-US" sz="1800" b="0" i="0" u="none" strike="noStrike" baseline="0" dirty="0">
                <a:solidFill>
                  <a:srgbClr val="12153D"/>
                </a:solidFill>
                <a:latin typeface="Calibri" panose="020F0502020204030204" pitchFamily="34" charset="0"/>
              </a:rPr>
              <a:t>866-655</a:t>
            </a:r>
            <a:r>
              <a:rPr lang="en-US" sz="1800" b="0" i="0" u="none" strike="noStrike" baseline="0" dirty="0">
                <a:solidFill>
                  <a:srgbClr val="0E153D"/>
                </a:solidFill>
                <a:latin typeface="Calibri" panose="020F0502020204030204" pitchFamily="34" charset="0"/>
              </a:rPr>
              <a:t>-4482 </a:t>
            </a:r>
            <a:r>
              <a:rPr lang="en-US" sz="1800" b="0" i="0" u="none" strike="noStrike" baseline="0" dirty="0">
                <a:solidFill>
                  <a:srgbClr val="0462C1"/>
                </a:solidFill>
                <a:latin typeface="Calibri" panose="020F0502020204030204" pitchFamily="34" charset="0"/>
              </a:rPr>
              <a:t>OVW.JustGrantsSupport@usdoj.gov </a:t>
            </a:r>
          </a:p>
          <a:p>
            <a:pPr marL="342900" indent="-342900">
              <a:buFont typeface="Arial" panose="020B0604020202020204" pitchFamily="34" charset="0"/>
              <a:buChar char="•"/>
            </a:pPr>
            <a:r>
              <a:rPr lang="fr-FR" sz="1800" b="1" i="0" u="none" strike="noStrike" baseline="0" dirty="0">
                <a:solidFill>
                  <a:srgbClr val="001F5F"/>
                </a:solidFill>
                <a:latin typeface="Calibri" panose="020F0502020204030204" pitchFamily="34" charset="0"/>
              </a:rPr>
              <a:t>OVW Grants Financial Management Division </a:t>
            </a:r>
            <a:r>
              <a:rPr lang="fr-FR" sz="1800" b="0" i="0" u="none" strike="noStrike" baseline="0" dirty="0">
                <a:solidFill>
                  <a:srgbClr val="12153D"/>
                </a:solidFill>
                <a:latin typeface="Calibri" panose="020F0502020204030204" pitchFamily="34" charset="0"/>
              </a:rPr>
              <a:t>888-514-8556 </a:t>
            </a:r>
            <a:r>
              <a:rPr lang="fr-FR" sz="1800" b="0" i="0" u="none" strike="noStrike" baseline="0" dirty="0">
                <a:solidFill>
                  <a:srgbClr val="0462C1"/>
                </a:solidFill>
                <a:latin typeface="Calibri" panose="020F0502020204030204" pitchFamily="34" charset="0"/>
              </a:rPr>
              <a:t>OVW.GFMD@usdoj.gov </a:t>
            </a:r>
            <a:endParaRPr lang="en-US" sz="1800" dirty="0">
              <a:solidFill>
                <a:srgbClr val="0462C1"/>
              </a:solidFill>
              <a:latin typeface="Calibri" panose="020F0502020204030204" pitchFamily="34" charset="0"/>
            </a:endParaRPr>
          </a:p>
          <a:p>
            <a:pPr marL="342900" indent="-342900">
              <a:buFont typeface="Arial" panose="020B0604020202020204" pitchFamily="34" charset="0"/>
              <a:buChar char="•"/>
            </a:pPr>
            <a:r>
              <a:rPr lang="en-US" sz="1800" b="1" i="0" u="none" strike="noStrike" baseline="0" dirty="0">
                <a:solidFill>
                  <a:srgbClr val="001F5F"/>
                </a:solidFill>
                <a:latin typeface="Calibri" panose="020F0502020204030204" pitchFamily="34" charset="0"/>
              </a:rPr>
              <a:t>Muskie School of Public Service </a:t>
            </a:r>
            <a:br>
              <a:rPr lang="en-US" sz="1800" b="1" i="0" u="none" strike="noStrike" baseline="0" dirty="0">
                <a:solidFill>
                  <a:srgbClr val="001F5F"/>
                </a:solidFill>
                <a:latin typeface="Calibri" panose="020F0502020204030204" pitchFamily="34" charset="0"/>
              </a:rPr>
            </a:br>
            <a:r>
              <a:rPr lang="en-US" sz="1800" b="0" i="0" u="none" strike="noStrike" baseline="0" dirty="0">
                <a:solidFill>
                  <a:srgbClr val="0E153D"/>
                </a:solidFill>
                <a:latin typeface="Calibri" panose="020F0502020204030204" pitchFamily="34" charset="0"/>
              </a:rPr>
              <a:t>800-922-VAWA (8292) </a:t>
            </a:r>
            <a:r>
              <a:rPr lang="en-US" sz="1800" b="0" i="0" u="none" strike="noStrike" baseline="0" dirty="0">
                <a:solidFill>
                  <a:srgbClr val="0462C1"/>
                </a:solidFill>
                <a:latin typeface="Calibri" panose="020F0502020204030204" pitchFamily="34" charset="0"/>
              </a:rPr>
              <a:t>vawamei@maine.edu </a:t>
            </a:r>
            <a:endParaRPr lang="en-US" dirty="0"/>
          </a:p>
        </p:txBody>
      </p:sp>
    </p:spTree>
    <p:extLst>
      <p:ext uri="{BB962C8B-B14F-4D97-AF65-F5344CB8AC3E}">
        <p14:creationId xmlns:p14="http://schemas.microsoft.com/office/powerpoint/2010/main" val="3359128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1441B5-6D42-D324-0974-80B573D8995A}"/>
              </a:ext>
            </a:extLst>
          </p:cNvPr>
          <p:cNvSpPr/>
          <p:nvPr/>
        </p:nvSpPr>
        <p:spPr>
          <a:xfrm>
            <a:off x="4800600" y="0"/>
            <a:ext cx="4800600"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94A411E-2771-42DB-ADCC-E6A6A4A23ABE}"/>
              </a:ext>
            </a:extLst>
          </p:cNvPr>
          <p:cNvSpPr txBox="1"/>
          <p:nvPr/>
        </p:nvSpPr>
        <p:spPr>
          <a:xfrm>
            <a:off x="343306" y="335202"/>
            <a:ext cx="4039091" cy="523220"/>
          </a:xfrm>
          <a:prstGeom prst="rect">
            <a:avLst/>
          </a:prstGeom>
          <a:noFill/>
        </p:spPr>
        <p:txBody>
          <a:bodyPr wrap="square" rtlCol="0">
            <a:spAutoFit/>
          </a:bodyPr>
          <a:lstStyle/>
          <a:p>
            <a:r>
              <a:rPr lang="en-US" sz="2800" b="1" dirty="0">
                <a:ln>
                  <a:solidFill>
                    <a:srgbClr val="0F153E"/>
                  </a:solidFill>
                </a:ln>
                <a:solidFill>
                  <a:srgbClr val="0F153E"/>
                </a:solidFill>
                <a:latin typeface="Book Antiqua" panose="02040602050305030304" pitchFamily="18" charset="0"/>
              </a:rPr>
              <a:t>Contact Information</a:t>
            </a:r>
          </a:p>
        </p:txBody>
      </p:sp>
      <p:sp>
        <p:nvSpPr>
          <p:cNvPr id="19" name="Rectangle 18">
            <a:extLst>
              <a:ext uri="{FF2B5EF4-FFF2-40B4-BE49-F238E27FC236}">
                <a16:creationId xmlns:a16="http://schemas.microsoft.com/office/drawing/2014/main" id="{BCC15829-0BC6-3A1B-AB96-118E76402976}"/>
              </a:ext>
            </a:extLst>
          </p:cNvPr>
          <p:cNvSpPr/>
          <p:nvPr/>
        </p:nvSpPr>
        <p:spPr>
          <a:xfrm flipV="1">
            <a:off x="343306" y="1447856"/>
            <a:ext cx="3899043" cy="87375"/>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4E42476-0615-1D14-88B1-75283DF6B1F2}"/>
              </a:ext>
            </a:extLst>
          </p:cNvPr>
          <p:cNvSpPr txBox="1"/>
          <p:nvPr/>
        </p:nvSpPr>
        <p:spPr>
          <a:xfrm>
            <a:off x="343305" y="1686156"/>
            <a:ext cx="4268559" cy="1569660"/>
          </a:xfrm>
          <a:prstGeom prst="rect">
            <a:avLst/>
          </a:prstGeom>
          <a:noFill/>
        </p:spPr>
        <p:txBody>
          <a:bodyPr wrap="square" rtlCol="0">
            <a:spAutoFit/>
          </a:bodyPr>
          <a:lstStyle/>
          <a:p>
            <a:r>
              <a:rPr lang="en-US" sz="1600" dirty="0"/>
              <a:t>Elaina Roberts </a:t>
            </a:r>
            <a:r>
              <a:rPr lang="en-US" sz="1600" dirty="0">
                <a:solidFill>
                  <a:schemeClr val="tx2"/>
                </a:solidFill>
                <a:hlinkClick r:id="rId2">
                  <a:extLst>
                    <a:ext uri="{A12FA001-AC4F-418D-AE19-62706E023703}">
                      <ahyp:hlinkClr xmlns:ahyp="http://schemas.microsoft.com/office/drawing/2018/hyperlinkcolor" val="tx"/>
                    </a:ext>
                  </a:extLst>
                </a:hlinkClick>
              </a:rPr>
              <a:t>Elaina.Roberts@usdoj.gov</a:t>
            </a:r>
            <a:endParaRPr lang="en-US" sz="1600" dirty="0">
              <a:solidFill>
                <a:schemeClr val="tx2"/>
              </a:solidFill>
            </a:endParaRPr>
          </a:p>
          <a:p>
            <a:r>
              <a:rPr lang="en-US" sz="1600" dirty="0"/>
              <a:t>Derek O’Leary </a:t>
            </a:r>
            <a:r>
              <a:rPr lang="en-US" sz="1600" u="sng" dirty="0">
                <a:solidFill>
                  <a:schemeClr val="tx2"/>
                </a:solidFill>
              </a:rPr>
              <a:t>Derek.O’Leary@usdoj.gov</a:t>
            </a:r>
          </a:p>
          <a:p>
            <a:r>
              <a:rPr lang="en-US" sz="1600" dirty="0"/>
              <a:t>Traci Rollins-Johnson </a:t>
            </a:r>
            <a:r>
              <a:rPr lang="en-US" sz="1600" dirty="0">
                <a:solidFill>
                  <a:schemeClr val="tx2"/>
                </a:solidFill>
                <a:hlinkClick r:id="rId3">
                  <a:extLst>
                    <a:ext uri="{A12FA001-AC4F-418D-AE19-62706E023703}">
                      <ahyp:hlinkClr xmlns:ahyp="http://schemas.microsoft.com/office/drawing/2018/hyperlinkcolor" val="tx"/>
                    </a:ext>
                  </a:extLst>
                </a:hlinkClick>
              </a:rPr>
              <a:t>Traci.Rollins@usdoj.gov</a:t>
            </a:r>
            <a:endParaRPr lang="en-US" sz="1600" dirty="0">
              <a:solidFill>
                <a:schemeClr val="tx2"/>
              </a:solidFill>
            </a:endParaRPr>
          </a:p>
          <a:p>
            <a:r>
              <a:rPr lang="en-US" sz="1600" dirty="0"/>
              <a:t>Anne Hamilton </a:t>
            </a:r>
            <a:r>
              <a:rPr lang="fi-FI" sz="1600" u="sng" dirty="0">
                <a:solidFill>
                  <a:schemeClr val="tx2"/>
                </a:solidFill>
                <a:hlinkClick r:id="rId4">
                  <a:extLst>
                    <a:ext uri="{A12FA001-AC4F-418D-AE19-62706E023703}">
                      <ahyp:hlinkClr xmlns:ahyp="http://schemas.microsoft.com/office/drawing/2018/hyperlinkcolor" val="tx"/>
                    </a:ext>
                  </a:extLst>
                </a:hlinkClick>
              </a:rPr>
              <a:t>Anne.Hamilton2@usdoj.gov</a:t>
            </a:r>
            <a:endParaRPr lang="fi-FI" sz="1600" u="sng" dirty="0">
              <a:solidFill>
                <a:schemeClr val="tx2"/>
              </a:solidFill>
            </a:endParaRPr>
          </a:p>
          <a:p>
            <a:endParaRPr lang="fi-FI" sz="1600" u="sng" dirty="0">
              <a:solidFill>
                <a:schemeClr val="tx2"/>
              </a:solidFill>
            </a:endParaRPr>
          </a:p>
          <a:p>
            <a:r>
              <a:rPr lang="fi-FI" sz="1600" dirty="0">
                <a:solidFill>
                  <a:schemeClr val="tx2"/>
                </a:solidFill>
              </a:rPr>
              <a:t>           </a:t>
            </a:r>
            <a:r>
              <a:rPr lang="fi-FI" sz="1600" b="1" u="sng" dirty="0">
                <a:solidFill>
                  <a:schemeClr val="tx2"/>
                </a:solidFill>
              </a:rPr>
              <a:t>OVW.ChildrenYouth@usdoj.gov</a:t>
            </a:r>
            <a:endParaRPr lang="en-US" sz="1600" b="1" u="sng" dirty="0">
              <a:solidFill>
                <a:schemeClr val="tx2"/>
              </a:solidFill>
            </a:endParaRPr>
          </a:p>
        </p:txBody>
      </p:sp>
      <p:sp>
        <p:nvSpPr>
          <p:cNvPr id="7" name="TextBox 6">
            <a:extLst>
              <a:ext uri="{FF2B5EF4-FFF2-40B4-BE49-F238E27FC236}">
                <a16:creationId xmlns:a16="http://schemas.microsoft.com/office/drawing/2014/main" id="{D1B581D2-159E-A9A9-615F-915DAAA9B643}"/>
              </a:ext>
            </a:extLst>
          </p:cNvPr>
          <p:cNvSpPr txBox="1"/>
          <p:nvPr/>
        </p:nvSpPr>
        <p:spPr>
          <a:xfrm>
            <a:off x="5285962" y="884960"/>
            <a:ext cx="4231349" cy="3785652"/>
          </a:xfrm>
          <a:prstGeom prst="rect">
            <a:avLst/>
          </a:prstGeom>
          <a:noFill/>
        </p:spPr>
        <p:txBody>
          <a:bodyPr wrap="square" rtlCol="0">
            <a:spAutoFit/>
          </a:bodyPr>
          <a:lstStyle/>
          <a:p>
            <a:r>
              <a:rPr lang="en-US" sz="2000" b="1" dirty="0">
                <a:solidFill>
                  <a:schemeClr val="bg1"/>
                </a:solidFill>
                <a:latin typeface="Book Antiqua" panose="02040602050305030304" pitchFamily="18" charset="0"/>
              </a:rPr>
              <a:t>Become an OVW peer reviewer:</a:t>
            </a:r>
          </a:p>
          <a:p>
            <a:r>
              <a:rPr lang="en-US" sz="2000" b="1" u="sng" dirty="0">
                <a:solidFill>
                  <a:srgbClr val="4AA8BB"/>
                </a:solidFill>
                <a:latin typeface="Book Antiqua" panose="02040602050305030304" pitchFamily="18" charset="0"/>
              </a:rPr>
              <a:t>www.justice.gov/ovw/peer-review </a:t>
            </a:r>
          </a:p>
          <a:p>
            <a:endParaRPr lang="en-US" sz="2000" b="1" dirty="0">
              <a:solidFill>
                <a:srgbClr val="0F153E"/>
              </a:solidFill>
              <a:latin typeface="Book Antiqua" panose="02040602050305030304" pitchFamily="18" charset="0"/>
            </a:endParaRPr>
          </a:p>
          <a:p>
            <a:r>
              <a:rPr lang="en-US" sz="2000" b="1" dirty="0">
                <a:solidFill>
                  <a:schemeClr val="bg1"/>
                </a:solidFill>
                <a:latin typeface="Book Antiqua" panose="02040602050305030304" pitchFamily="18" charset="0"/>
              </a:rPr>
              <a:t>Check us out on social media:</a:t>
            </a:r>
          </a:p>
          <a:p>
            <a:r>
              <a:rPr lang="en-US" sz="2000" b="1" dirty="0">
                <a:solidFill>
                  <a:schemeClr val="bg1"/>
                </a:solidFill>
                <a:latin typeface="Book Antiqua" panose="02040602050305030304" pitchFamily="18" charset="0"/>
              </a:rPr>
              <a:t>Twitter: @OVWJustice</a:t>
            </a:r>
          </a:p>
          <a:p>
            <a:r>
              <a:rPr lang="en-US" sz="2000" b="1" dirty="0" err="1">
                <a:solidFill>
                  <a:schemeClr val="bg1"/>
                </a:solidFill>
                <a:latin typeface="Book Antiqua" panose="02040602050305030304" pitchFamily="18" charset="0"/>
              </a:rPr>
              <a:t>Linkedin</a:t>
            </a:r>
            <a:r>
              <a:rPr lang="en-US" sz="2000" b="1" dirty="0">
                <a:solidFill>
                  <a:schemeClr val="bg1"/>
                </a:solidFill>
                <a:latin typeface="Book Antiqua" panose="02040602050305030304" pitchFamily="18" charset="0"/>
              </a:rPr>
              <a:t>: </a:t>
            </a:r>
            <a:r>
              <a:rPr lang="en-US" sz="2000" b="1" dirty="0">
                <a:solidFill>
                  <a:srgbClr val="4AA8BB"/>
                </a:solidFill>
                <a:latin typeface="Book Antiqua" panose="02040602050305030304" pitchFamily="18" charset="0"/>
                <a:hlinkClick r:id="rId5">
                  <a:extLst>
                    <a:ext uri="{A12FA001-AC4F-418D-AE19-62706E023703}">
                      <ahyp:hlinkClr xmlns:ahyp="http://schemas.microsoft.com/office/drawing/2018/hyperlinkcolor" val="tx"/>
                    </a:ext>
                  </a:extLst>
                </a:hlinkClick>
              </a:rPr>
              <a:t>linkedin.com/company/office-on-violence-against-women-ovw/</a:t>
            </a:r>
            <a:r>
              <a:rPr lang="en-US" sz="2000" b="1" dirty="0">
                <a:solidFill>
                  <a:srgbClr val="4AA8BB"/>
                </a:solidFill>
                <a:latin typeface="Book Antiqua" panose="02040602050305030304" pitchFamily="18" charset="0"/>
              </a:rPr>
              <a:t> </a:t>
            </a:r>
          </a:p>
          <a:p>
            <a:endParaRPr lang="en-US" sz="2000" b="1" dirty="0">
              <a:solidFill>
                <a:schemeClr val="bg1"/>
              </a:solidFill>
              <a:latin typeface="Book Antiqua" panose="02040602050305030304" pitchFamily="18" charset="0"/>
            </a:endParaRPr>
          </a:p>
          <a:p>
            <a:r>
              <a:rPr lang="en-US" sz="2000" b="1" dirty="0">
                <a:solidFill>
                  <a:schemeClr val="bg1"/>
                </a:solidFill>
                <a:latin typeface="Book Antiqua" panose="02040602050305030304" pitchFamily="18" charset="0"/>
              </a:rPr>
              <a:t>Learn more about our grants at:</a:t>
            </a:r>
          </a:p>
          <a:p>
            <a:r>
              <a:rPr lang="en-US" sz="2000" b="1" dirty="0">
                <a:solidFill>
                  <a:srgbClr val="4AA8BB"/>
                </a:solidFill>
                <a:latin typeface="Book Antiqua" panose="02040602050305030304" pitchFamily="18" charset="0"/>
                <a:hlinkClick r:id="rId6">
                  <a:extLst>
                    <a:ext uri="{A12FA001-AC4F-418D-AE19-62706E023703}">
                      <ahyp:hlinkClr xmlns:ahyp="http://schemas.microsoft.com/office/drawing/2018/hyperlinkcolor" val="tx"/>
                    </a:ext>
                  </a:extLst>
                </a:hlinkClick>
              </a:rPr>
              <a:t>www.justice.gov/ovw/grant-programs</a:t>
            </a:r>
            <a:r>
              <a:rPr lang="en-US" sz="2000" b="1" dirty="0">
                <a:solidFill>
                  <a:srgbClr val="4AA8BB"/>
                </a:solidFill>
                <a:latin typeface="Book Antiqua" panose="02040602050305030304" pitchFamily="18" charset="0"/>
              </a:rPr>
              <a:t> </a:t>
            </a:r>
            <a:endParaRPr lang="en-US" sz="2000" b="1" dirty="0">
              <a:solidFill>
                <a:srgbClr val="0F153E"/>
              </a:solidFill>
              <a:latin typeface="Book Antiqua" panose="02040602050305030304" pitchFamily="18" charset="0"/>
            </a:endParaRPr>
          </a:p>
        </p:txBody>
      </p:sp>
      <p:pic>
        <p:nvPicPr>
          <p:cNvPr id="8" name="Picture 7" descr="Logo&#10;&#10;Description automatically generated">
            <a:extLst>
              <a:ext uri="{FF2B5EF4-FFF2-40B4-BE49-F238E27FC236}">
                <a16:creationId xmlns:a16="http://schemas.microsoft.com/office/drawing/2014/main" id="{2C22C619-1F1F-411F-07A6-DC533E3675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609" y="4670612"/>
            <a:ext cx="815788" cy="815788"/>
          </a:xfrm>
          <a:prstGeom prst="rect">
            <a:avLst/>
          </a:prstGeom>
        </p:spPr>
      </p:pic>
      <p:pic>
        <p:nvPicPr>
          <p:cNvPr id="9" name="Picture 8" descr="Logo&#10;&#10;Description automatically generated">
            <a:extLst>
              <a:ext uri="{FF2B5EF4-FFF2-40B4-BE49-F238E27FC236}">
                <a16:creationId xmlns:a16="http://schemas.microsoft.com/office/drawing/2014/main" id="{392CFF94-1BD9-04D2-6076-37FCBC2AC5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246" y="4816941"/>
            <a:ext cx="523484" cy="523131"/>
          </a:xfrm>
          <a:prstGeom prst="rect">
            <a:avLst/>
          </a:prstGeom>
        </p:spPr>
      </p:pic>
      <p:sp>
        <p:nvSpPr>
          <p:cNvPr id="11" name="Isosceles Triangle 10">
            <a:extLst>
              <a:ext uri="{FF2B5EF4-FFF2-40B4-BE49-F238E27FC236}">
                <a16:creationId xmlns:a16="http://schemas.microsoft.com/office/drawing/2014/main" id="{924211A5-18F7-B7D6-1604-FE299AF8BFF0}"/>
              </a:ext>
            </a:extLst>
          </p:cNvPr>
          <p:cNvSpPr/>
          <p:nvPr/>
        </p:nvSpPr>
        <p:spPr>
          <a:xfrm rot="5400000">
            <a:off x="4431629" y="2544254"/>
            <a:ext cx="926144" cy="3978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956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9D32-DE9C-A3C6-E5F5-0346CD6249F6}"/>
              </a:ext>
            </a:extLst>
          </p:cNvPr>
          <p:cNvSpPr>
            <a:spLocks noGrp="1"/>
          </p:cNvSpPr>
          <p:nvPr>
            <p:ph type="title"/>
          </p:nvPr>
        </p:nvSpPr>
        <p:spPr/>
        <p:txBody>
          <a:bodyPr>
            <a:normAutofit fontScale="90000"/>
          </a:bodyPr>
          <a:lstStyle/>
          <a:p>
            <a:r>
              <a:rPr lang="en-US" dirty="0"/>
              <a:t>Session Goals</a:t>
            </a:r>
          </a:p>
        </p:txBody>
      </p:sp>
      <p:sp>
        <p:nvSpPr>
          <p:cNvPr id="3" name="Content Placeholder 2">
            <a:extLst>
              <a:ext uri="{FF2B5EF4-FFF2-40B4-BE49-F238E27FC236}">
                <a16:creationId xmlns:a16="http://schemas.microsoft.com/office/drawing/2014/main" id="{8599DF0E-CE37-C894-25D5-D07D2326DE0D}"/>
              </a:ext>
            </a:extLst>
          </p:cNvPr>
          <p:cNvSpPr>
            <a:spLocks noGrp="1"/>
          </p:cNvSpPr>
          <p:nvPr>
            <p:ph idx="1"/>
          </p:nvPr>
        </p:nvSpPr>
        <p:spPr/>
        <p:txBody>
          <a:bodyPr vert="horz" lIns="91440" tIns="45720" rIns="91440" bIns="45720" rtlCol="0" anchor="t">
            <a:normAutofit/>
          </a:bodyPr>
          <a:lstStyle/>
          <a:p>
            <a:pPr marL="179705" indent="-179705"/>
            <a:r>
              <a:rPr lang="en-US" dirty="0"/>
              <a:t>Identify the different stages of the grant project and associated resources. </a:t>
            </a:r>
          </a:p>
          <a:p>
            <a:pPr marL="179705" indent="-179705"/>
            <a:r>
              <a:rPr lang="en-US" dirty="0"/>
              <a:t>Understand program requirements for your purpose area as well as the unallowable program activities.</a:t>
            </a:r>
            <a:endParaRPr lang="en-US" dirty="0">
              <a:cs typeface="Calibri" panose="020F0502020204030204"/>
            </a:endParaRPr>
          </a:p>
          <a:p>
            <a:pPr marL="179705" indent="-179705"/>
            <a:r>
              <a:rPr lang="en-US" dirty="0"/>
              <a:t>Determine when to submit a project deliverable or Grant Award Modification (GAM).    </a:t>
            </a:r>
            <a:endParaRPr lang="en-US" dirty="0">
              <a:cs typeface="Calibri" panose="020F0502020204030204"/>
            </a:endParaRPr>
          </a:p>
          <a:p>
            <a:pPr marL="179705" indent="-179705"/>
            <a:endParaRPr lang="en-US" dirty="0">
              <a:cs typeface="Calibri" panose="020F0502020204030204"/>
            </a:endParaRPr>
          </a:p>
        </p:txBody>
      </p:sp>
    </p:spTree>
    <p:extLst>
      <p:ext uri="{BB962C8B-B14F-4D97-AF65-F5344CB8AC3E}">
        <p14:creationId xmlns:p14="http://schemas.microsoft.com/office/powerpoint/2010/main" val="38727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35BC66-DCDA-DCAD-769F-91C455084467}"/>
              </a:ext>
            </a:extLst>
          </p:cNvPr>
          <p:cNvSpPr>
            <a:spLocks noGrp="1"/>
          </p:cNvSpPr>
          <p:nvPr>
            <p:ph type="title"/>
          </p:nvPr>
        </p:nvSpPr>
        <p:spPr/>
        <p:txBody>
          <a:bodyPr/>
          <a:lstStyle/>
          <a:p>
            <a:r>
              <a:rPr lang="en-US" dirty="0"/>
              <a:t>Grant Award Basics</a:t>
            </a:r>
          </a:p>
        </p:txBody>
      </p:sp>
    </p:spTree>
    <p:extLst>
      <p:ext uri="{BB962C8B-B14F-4D97-AF65-F5344CB8AC3E}">
        <p14:creationId xmlns:p14="http://schemas.microsoft.com/office/powerpoint/2010/main" val="33432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E161-4B94-A8E0-9560-DFF734BB14B2}"/>
              </a:ext>
            </a:extLst>
          </p:cNvPr>
          <p:cNvSpPr>
            <a:spLocks noGrp="1"/>
          </p:cNvSpPr>
          <p:nvPr>
            <p:ph type="title"/>
          </p:nvPr>
        </p:nvSpPr>
        <p:spPr/>
        <p:txBody>
          <a:bodyPr>
            <a:normAutofit fontScale="90000"/>
          </a:bodyPr>
          <a:lstStyle/>
          <a:p>
            <a:r>
              <a:rPr lang="en-US" dirty="0"/>
              <a:t>General Award Information</a:t>
            </a:r>
          </a:p>
        </p:txBody>
      </p:sp>
      <p:sp>
        <p:nvSpPr>
          <p:cNvPr id="3" name="Content Placeholder 2">
            <a:extLst>
              <a:ext uri="{FF2B5EF4-FFF2-40B4-BE49-F238E27FC236}">
                <a16:creationId xmlns:a16="http://schemas.microsoft.com/office/drawing/2014/main" id="{EEE90928-F545-20EE-7515-00F354BE2CCA}"/>
              </a:ext>
            </a:extLst>
          </p:cNvPr>
          <p:cNvSpPr>
            <a:spLocks noGrp="1"/>
          </p:cNvSpPr>
          <p:nvPr>
            <p:ph idx="1"/>
          </p:nvPr>
        </p:nvSpPr>
        <p:spPr>
          <a:xfrm>
            <a:off x="660083" y="1460500"/>
            <a:ext cx="8623065" cy="3012440"/>
          </a:xfrm>
        </p:spPr>
        <p:txBody>
          <a:bodyPr vert="horz" lIns="91440" tIns="45720" rIns="91440" bIns="45720" rtlCol="0" anchor="t">
            <a:normAutofit/>
          </a:bodyPr>
          <a:lstStyle/>
          <a:p>
            <a:pPr marL="179705" indent="-179705">
              <a:buFont typeface="Arial" panose="020B0604020202020204" pitchFamily="34" charset="0"/>
              <a:buChar char="•"/>
            </a:pPr>
            <a:r>
              <a:rPr lang="en-US" sz="2400" b="1" dirty="0"/>
              <a:t>Award Project </a:t>
            </a:r>
            <a:r>
              <a:rPr lang="en-US" b="1" dirty="0"/>
              <a:t>P</a:t>
            </a:r>
            <a:r>
              <a:rPr lang="en-US" sz="2400" b="1" dirty="0"/>
              <a:t>eriod:</a:t>
            </a:r>
            <a:r>
              <a:rPr lang="en-US" sz="2400" dirty="0"/>
              <a:t> October 1, 2024 – September 30, 2027</a:t>
            </a:r>
            <a:endParaRPr lang="en-US"/>
          </a:p>
          <a:p>
            <a:pPr marL="179705" indent="-179705">
              <a:buFont typeface="Arial" panose="020B0604020202020204" pitchFamily="34" charset="0"/>
              <a:buChar char="•"/>
            </a:pPr>
            <a:r>
              <a:rPr lang="en-US" b="1" dirty="0"/>
              <a:t>Pending Budget Approval:</a:t>
            </a:r>
            <a:r>
              <a:rPr lang="en-US" dirty="0"/>
              <a:t> </a:t>
            </a:r>
            <a:r>
              <a:rPr lang="en-US" sz="2400" dirty="0"/>
              <a:t>Limited access of $10,000 for OVW TTA</a:t>
            </a:r>
            <a:endParaRPr lang="en-US" sz="2400" dirty="0">
              <a:cs typeface="Calibri"/>
            </a:endParaRPr>
          </a:p>
          <a:p>
            <a:pPr marL="179705" indent="-179705">
              <a:buFont typeface="Arial" panose="020B0604020202020204" pitchFamily="34" charset="0"/>
              <a:buChar char="•"/>
            </a:pPr>
            <a:r>
              <a:rPr lang="en-US" b="1" dirty="0"/>
              <a:t>Approved Budget:</a:t>
            </a:r>
            <a:r>
              <a:rPr lang="en-US" dirty="0"/>
              <a:t> A</a:t>
            </a:r>
            <a:r>
              <a:rPr lang="en-US" sz="2400" dirty="0"/>
              <a:t>ccess to $50,000 for planning phase</a:t>
            </a:r>
            <a:endParaRPr lang="en-US" sz="2400" dirty="0">
              <a:cs typeface="Calibri"/>
            </a:endParaRPr>
          </a:p>
          <a:p>
            <a:pPr marL="179705" indent="-179705">
              <a:buFont typeface="Arial" panose="020B0604020202020204" pitchFamily="34" charset="0"/>
              <a:buChar char="•"/>
            </a:pPr>
            <a:r>
              <a:rPr lang="en-US" b="1" dirty="0"/>
              <a:t>Completion of Planning Phase:</a:t>
            </a:r>
            <a:r>
              <a:rPr lang="en-US" dirty="0"/>
              <a:t> Release of funds for implementation</a:t>
            </a:r>
            <a:endParaRPr lang="en-US" dirty="0">
              <a:cs typeface="Calibri"/>
            </a:endParaRPr>
          </a:p>
        </p:txBody>
      </p:sp>
    </p:spTree>
    <p:extLst>
      <p:ext uri="{BB962C8B-B14F-4D97-AF65-F5344CB8AC3E}">
        <p14:creationId xmlns:p14="http://schemas.microsoft.com/office/powerpoint/2010/main" val="380765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E395-F86C-45B3-0A7A-1ACBA1E44505}"/>
              </a:ext>
            </a:extLst>
          </p:cNvPr>
          <p:cNvSpPr>
            <a:spLocks noGrp="1"/>
          </p:cNvSpPr>
          <p:nvPr>
            <p:ph type="title" idx="4294967295"/>
          </p:nvPr>
        </p:nvSpPr>
        <p:spPr>
          <a:xfrm>
            <a:off x="442912" y="590031"/>
            <a:ext cx="8280400" cy="555625"/>
          </a:xfrm>
        </p:spPr>
        <p:txBody>
          <a:bodyPr>
            <a:normAutofit fontScale="90000"/>
          </a:bodyPr>
          <a:lstStyle/>
          <a:p>
            <a:r>
              <a:rPr lang="en-US" dirty="0"/>
              <a:t>Grant Phases</a:t>
            </a:r>
          </a:p>
        </p:txBody>
      </p:sp>
      <p:graphicFrame>
        <p:nvGraphicFramePr>
          <p:cNvPr id="7" name="Content Placeholder 6">
            <a:extLst>
              <a:ext uri="{FF2B5EF4-FFF2-40B4-BE49-F238E27FC236}">
                <a16:creationId xmlns:a16="http://schemas.microsoft.com/office/drawing/2014/main" id="{CFC08C69-2598-2839-6CA5-16E54ACC790E}"/>
              </a:ext>
            </a:extLst>
          </p:cNvPr>
          <p:cNvGraphicFramePr>
            <a:graphicFrameLocks noGrp="1"/>
          </p:cNvGraphicFramePr>
          <p:nvPr>
            <p:ph idx="4294967295"/>
            <p:extLst>
              <p:ext uri="{D42A27DB-BD31-4B8C-83A1-F6EECF244321}">
                <p14:modId xmlns:p14="http://schemas.microsoft.com/office/powerpoint/2010/main" val="696845354"/>
              </p:ext>
            </p:extLst>
          </p:nvPr>
        </p:nvGraphicFramePr>
        <p:xfrm>
          <a:off x="442912" y="1394344"/>
          <a:ext cx="8715375" cy="3224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47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B154-F826-B1CA-512D-0BC43FAADC7E}"/>
              </a:ext>
            </a:extLst>
          </p:cNvPr>
          <p:cNvSpPr>
            <a:spLocks noGrp="1"/>
          </p:cNvSpPr>
          <p:nvPr>
            <p:ph type="title"/>
          </p:nvPr>
        </p:nvSpPr>
        <p:spPr/>
        <p:txBody>
          <a:bodyPr>
            <a:normAutofit/>
          </a:bodyPr>
          <a:lstStyle/>
          <a:p>
            <a:r>
              <a:rPr lang="en-US" dirty="0"/>
              <a:t>Required Virtual NGO Sessions</a:t>
            </a:r>
          </a:p>
        </p:txBody>
      </p:sp>
      <p:sp>
        <p:nvSpPr>
          <p:cNvPr id="4" name="Text Placeholder 3">
            <a:extLst>
              <a:ext uri="{FF2B5EF4-FFF2-40B4-BE49-F238E27FC236}">
                <a16:creationId xmlns:a16="http://schemas.microsoft.com/office/drawing/2014/main" id="{BCA69713-E2B5-C8D7-DF70-B8605C7B865C}"/>
              </a:ext>
            </a:extLst>
          </p:cNvPr>
          <p:cNvSpPr>
            <a:spLocks noGrp="1"/>
          </p:cNvSpPr>
          <p:nvPr>
            <p:ph type="body" sz="half" idx="2"/>
          </p:nvPr>
        </p:nvSpPr>
        <p:spPr/>
        <p:txBody>
          <a:bodyPr/>
          <a:lstStyle/>
          <a:p>
            <a:endParaRPr lang="en-US" dirty="0"/>
          </a:p>
        </p:txBody>
      </p:sp>
      <p:sp>
        <p:nvSpPr>
          <p:cNvPr id="5" name="Text Placeholder 4">
            <a:extLst>
              <a:ext uri="{FF2B5EF4-FFF2-40B4-BE49-F238E27FC236}">
                <a16:creationId xmlns:a16="http://schemas.microsoft.com/office/drawing/2014/main" id="{2E8AADC7-BFE3-699D-AC86-A5EABD1C3FDA}"/>
              </a:ext>
            </a:extLst>
          </p:cNvPr>
          <p:cNvSpPr>
            <a:spLocks noGrp="1"/>
          </p:cNvSpPr>
          <p:nvPr>
            <p:ph type="body" sz="half" idx="10"/>
          </p:nvPr>
        </p:nvSpPr>
        <p:spPr>
          <a:xfrm>
            <a:off x="5344694" y="119715"/>
            <a:ext cx="4079393" cy="5098637"/>
          </a:xfrm>
        </p:spPr>
        <p:txBody>
          <a:bodyPr>
            <a:noAutofit/>
          </a:bodyPr>
          <a:lstStyle/>
          <a:p>
            <a:pPr marL="285750" indent="-285750">
              <a:buFont typeface="Arial" panose="020B0604020202020204" pitchFamily="34" charset="0"/>
              <a:buChar char="•"/>
            </a:pPr>
            <a:r>
              <a:rPr lang="en-US" sz="1800" dirty="0"/>
              <a:t>OVW Grants Financial Management Division overview: November 13, 2024, 11:30 – 1:30pm ET </a:t>
            </a:r>
          </a:p>
          <a:p>
            <a:pPr marL="285750" indent="-285750">
              <a:buFont typeface="Arial" panose="020B0604020202020204" pitchFamily="34" charset="0"/>
              <a:buChar char="•"/>
            </a:pPr>
            <a:r>
              <a:rPr lang="en-US" sz="1800" dirty="0"/>
              <a:t>Overview of Grant Fraud Investigations: January 15, 2025, 2:00-3:30pm ET </a:t>
            </a:r>
          </a:p>
          <a:p>
            <a:pPr marL="285750" indent="-285750">
              <a:buFont typeface="Arial" panose="020B0604020202020204" pitchFamily="34" charset="0"/>
              <a:buChar char="•"/>
            </a:pPr>
            <a:r>
              <a:rPr lang="en-US" sz="1800" dirty="0"/>
              <a:t>TA2TA: The TA Provider Resource Center: January 16, 2025, 2:00-3:00pm ET</a:t>
            </a:r>
          </a:p>
          <a:p>
            <a:pPr marL="285750" indent="-285750">
              <a:buFont typeface="Arial" panose="020B0604020202020204" pitchFamily="34" charset="0"/>
              <a:buChar char="•"/>
            </a:pPr>
            <a:r>
              <a:rPr lang="en-US" sz="1800" dirty="0"/>
              <a:t>Civil Rights Obligations of Federal Recipients of Financial Assistance: January 27, 2025, 2:00 to 3:30pm ET</a:t>
            </a:r>
          </a:p>
          <a:p>
            <a:pPr marL="285750" indent="-285750">
              <a:buFont typeface="Arial" panose="020B0604020202020204" pitchFamily="34" charset="0"/>
              <a:buChar char="•"/>
            </a:pPr>
            <a:r>
              <a:rPr lang="en-US" sz="1800" dirty="0"/>
              <a:t>Overview of Grant Award Audits: January 28, 2025, 2:00 to 3:30pm ET</a:t>
            </a:r>
          </a:p>
          <a:p>
            <a:endParaRPr lang="en-US" sz="1800" dirty="0"/>
          </a:p>
          <a:p>
            <a:r>
              <a:rPr lang="en-US" sz="1800" dirty="0"/>
              <a:t>Recordings will be posted on TA2TA.org.</a:t>
            </a:r>
          </a:p>
          <a:p>
            <a:endParaRPr lang="en-US" sz="1800" dirty="0"/>
          </a:p>
        </p:txBody>
      </p:sp>
      <p:pic>
        <p:nvPicPr>
          <p:cNvPr id="8" name="Picture 7">
            <a:extLst>
              <a:ext uri="{FF2B5EF4-FFF2-40B4-BE49-F238E27FC236}">
                <a16:creationId xmlns:a16="http://schemas.microsoft.com/office/drawing/2014/main" id="{C44CC6F2-FF82-991E-F38F-F62E140D1DB7}"/>
              </a:ext>
            </a:extLst>
          </p:cNvPr>
          <p:cNvPicPr>
            <a:picLocks noChangeAspect="1"/>
          </p:cNvPicPr>
          <p:nvPr/>
        </p:nvPicPr>
        <p:blipFill>
          <a:blip r:embed="rId2"/>
          <a:stretch>
            <a:fillRect/>
          </a:stretch>
        </p:blipFill>
        <p:spPr>
          <a:xfrm>
            <a:off x="102551" y="1811045"/>
            <a:ext cx="4760428" cy="3629498"/>
          </a:xfrm>
          <a:prstGeom prst="rect">
            <a:avLst/>
          </a:prstGeom>
        </p:spPr>
      </p:pic>
    </p:spTree>
    <p:extLst>
      <p:ext uri="{BB962C8B-B14F-4D97-AF65-F5344CB8AC3E}">
        <p14:creationId xmlns:p14="http://schemas.microsoft.com/office/powerpoint/2010/main" val="39616930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64b05d-07b0-4044-a72d-074df32e95f3">
      <Terms xmlns="http://schemas.microsoft.com/office/infopath/2007/PartnerControls"/>
    </lcf76f155ced4ddcb4097134ff3c332f>
    <TaxCatchAll xmlns="c7e7b640-0001-46f5-bfe6-d951d8cb1a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4B5F832BF51B48883E5B77916DB737" ma:contentTypeVersion="13" ma:contentTypeDescription="Create a new document." ma:contentTypeScope="" ma:versionID="15e96cfb1feaa1177d38b8076ecd08ec">
  <xsd:schema xmlns:xsd="http://www.w3.org/2001/XMLSchema" xmlns:xs="http://www.w3.org/2001/XMLSchema" xmlns:p="http://schemas.microsoft.com/office/2006/metadata/properties" xmlns:ns2="4464b05d-07b0-4044-a72d-074df32e95f3" xmlns:ns3="c7e7b640-0001-46f5-bfe6-d951d8cb1a58" targetNamespace="http://schemas.microsoft.com/office/2006/metadata/properties" ma:root="true" ma:fieldsID="0d6c869ad0b5632e9c7e95dbaed5f198" ns2:_="" ns3:_="">
    <xsd:import namespace="4464b05d-07b0-4044-a72d-074df32e95f3"/>
    <xsd:import namespace="c7e7b640-0001-46f5-bfe6-d951d8cb1a5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4b05d-07b0-4044-a72d-074df32e95f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88edfbe-2eab-456a-af99-6bea05d804c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e7b640-0001-46f5-bfe6-d951d8cb1a5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76a288f-2edc-4853-9b93-74d77ec37aaf}" ma:internalName="TaxCatchAll" ma:showField="CatchAllData" ma:web="c7e7b640-0001-46f5-bfe6-d951d8cb1a5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BEE5B6-92B2-4A6D-9638-8C3F652BEE8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b8fedd5-2cd1-4b89-9126-7f5d1fb9f3f4"/>
    <ds:schemaRef ds:uri="6d2b79a7-c5ba-4f57-bea5-7982c5c208a8"/>
    <ds:schemaRef ds:uri="http://www.w3.org/XML/1998/namespace"/>
    <ds:schemaRef ds:uri="http://purl.org/dc/dcmitype/"/>
    <ds:schemaRef ds:uri="4464b05d-07b0-4044-a72d-074df32e95f3"/>
    <ds:schemaRef ds:uri="c7e7b640-0001-46f5-bfe6-d951d8cb1a58"/>
  </ds:schemaRefs>
</ds:datastoreItem>
</file>

<file path=customXml/itemProps2.xml><?xml version="1.0" encoding="utf-8"?>
<ds:datastoreItem xmlns:ds="http://schemas.openxmlformats.org/officeDocument/2006/customXml" ds:itemID="{361DF50B-C699-48C4-8406-3535CD096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4b05d-07b0-4044-a72d-074df32e95f3"/>
    <ds:schemaRef ds:uri="c7e7b640-0001-46f5-bfe6-d951d8cb1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B7C1DE-7313-44C5-B237-7ED083D27FE2}">
  <ds:schemaRefs>
    <ds:schemaRef ds:uri="http://schemas.microsoft.com/sharepoint/v3/contenttype/forms"/>
  </ds:schemaRefs>
</ds:datastoreItem>
</file>

<file path=docMetadata/LabelInfo.xml><?xml version="1.0" encoding="utf-8"?>
<clbl:labelList xmlns:clbl="http://schemas.microsoft.com/office/2020/mipLabelMetadata">
  <clbl:label id="{15ef12a1-af58-44c4-b029-712fc0605570}" enabled="0" method="" siteId="{15ef12a1-af58-44c4-b029-712fc0605570}" removed="1"/>
</clbl:labelList>
</file>

<file path=docProps/app.xml><?xml version="1.0" encoding="utf-8"?>
<Properties xmlns="http://schemas.openxmlformats.org/officeDocument/2006/extended-properties" xmlns:vt="http://schemas.openxmlformats.org/officeDocument/2006/docPropsVTypes">
  <Template>Office Theme</Template>
  <TotalTime>13524</TotalTime>
  <Words>5950</Words>
  <Application>Microsoft Macintosh PowerPoint</Application>
  <PresentationFormat>Custom</PresentationFormat>
  <Paragraphs>414</Paragraphs>
  <Slides>48</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Aptos</vt:lpstr>
      <vt:lpstr>Arial</vt:lpstr>
      <vt:lpstr>Book Antiqua</vt:lpstr>
      <vt:lpstr>Bookman Old Style</vt:lpstr>
      <vt:lpstr>Calibri</vt:lpstr>
      <vt:lpstr>Calibri Light</vt:lpstr>
      <vt:lpstr>Courier New</vt:lpstr>
      <vt:lpstr>Times New Roman</vt:lpstr>
      <vt:lpstr>1_Office Theme</vt:lpstr>
      <vt:lpstr>Custom Design</vt:lpstr>
      <vt:lpstr>Children &amp; Youth Program</vt:lpstr>
      <vt:lpstr>Meet the OVW CYEM Team </vt:lpstr>
      <vt:lpstr>Activity</vt:lpstr>
      <vt:lpstr>Session Overview</vt:lpstr>
      <vt:lpstr>Session Goals</vt:lpstr>
      <vt:lpstr>Grant Award Basics</vt:lpstr>
      <vt:lpstr>General Award Information</vt:lpstr>
      <vt:lpstr>Grant Phases</vt:lpstr>
      <vt:lpstr>Required Virtual NGO Sessions</vt:lpstr>
      <vt:lpstr>PowerPoint Presentation</vt:lpstr>
      <vt:lpstr>The Planning Phase</vt:lpstr>
      <vt:lpstr>Award Condition 49:</vt:lpstr>
      <vt:lpstr>Allowable Planning Phase Activities</vt:lpstr>
      <vt:lpstr>Required Policies</vt:lpstr>
      <vt:lpstr>Development of the Work Plan</vt:lpstr>
      <vt:lpstr>Award Conditions</vt:lpstr>
      <vt:lpstr>Other Award Conditions</vt:lpstr>
      <vt:lpstr>CY Grant Administration Guide Activity</vt:lpstr>
      <vt:lpstr>OVW Tips</vt:lpstr>
      <vt:lpstr>CY Purpose Areas &amp; OVW Priority Areas</vt:lpstr>
      <vt:lpstr>CY Purpose Areas</vt:lpstr>
      <vt:lpstr>Children Exposed to Violence and Abuse (ages 0-10)</vt:lpstr>
      <vt:lpstr>Creating Safer Communities for Youth (ages 11 – 24)</vt:lpstr>
      <vt:lpstr>School-based (ages 5 – 19)</vt:lpstr>
      <vt:lpstr>OVW Priority Areas </vt:lpstr>
      <vt:lpstr>PowerPoint Presentation</vt:lpstr>
      <vt:lpstr>Unallowable Activities</vt:lpstr>
      <vt:lpstr>Unallowable Activities Cont.</vt:lpstr>
      <vt:lpstr>Things That Are Allowable</vt:lpstr>
      <vt:lpstr>OVW Tips</vt:lpstr>
      <vt:lpstr>Grant Administration</vt:lpstr>
      <vt:lpstr>DOJ Justice Grant System (JustGrants)</vt:lpstr>
      <vt:lpstr>Managing Roles in JustGrants</vt:lpstr>
      <vt:lpstr>Administrative Duties</vt:lpstr>
      <vt:lpstr>Communication with OVW</vt:lpstr>
      <vt:lpstr>OVW Tips</vt:lpstr>
      <vt:lpstr>Performance and Financial Reporting</vt:lpstr>
      <vt:lpstr>Submission of Deliverables and Products</vt:lpstr>
      <vt:lpstr>Deliverables and Products, Cont. </vt:lpstr>
      <vt:lpstr>How and When to Submit</vt:lpstr>
      <vt:lpstr>OVW Disclaimer Required</vt:lpstr>
      <vt:lpstr>OVW Disclaimer</vt:lpstr>
      <vt:lpstr>Grant Award Modifications (GAMS)</vt:lpstr>
      <vt:lpstr>Types of Programmatic GAMs</vt:lpstr>
      <vt:lpstr>Types of Budget GAMs</vt:lpstr>
      <vt:lpstr>CY Administrative Guide Activity</vt:lpstr>
      <vt:lpstr>OVW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Menalie Hyde</dc:creator>
  <cp:lastModifiedBy>Nivea Castaneda</cp:lastModifiedBy>
  <cp:revision>374</cp:revision>
  <dcterms:created xsi:type="dcterms:W3CDTF">2022-09-27T19:38:16Z</dcterms:created>
  <dcterms:modified xsi:type="dcterms:W3CDTF">2024-12-10T15:50:14Z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0x010100844B5F832BF51B48883E5B77916DB737</vt:lpwstr>
  </property>
</Properties>
</file>